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73" r:id="rId3"/>
    <p:sldId id="274" r:id="rId4"/>
    <p:sldId id="288" r:id="rId5"/>
    <p:sldId id="292" r:id="rId6"/>
    <p:sldId id="289" r:id="rId7"/>
    <p:sldId id="304" r:id="rId8"/>
    <p:sldId id="294" r:id="rId9"/>
    <p:sldId id="303" r:id="rId10"/>
    <p:sldId id="305" r:id="rId11"/>
    <p:sldId id="306" r:id="rId12"/>
    <p:sldId id="307" r:id="rId13"/>
    <p:sldId id="295" r:id="rId14"/>
    <p:sldId id="309" r:id="rId15"/>
    <p:sldId id="308" r:id="rId16"/>
    <p:sldId id="311" r:id="rId17"/>
    <p:sldId id="313" r:id="rId18"/>
    <p:sldId id="324" r:id="rId19"/>
    <p:sldId id="297" r:id="rId20"/>
    <p:sldId id="299" r:id="rId21"/>
    <p:sldId id="30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00"/>
    <a:srgbClr val="0033CC"/>
    <a:srgbClr val="CCFFCC"/>
    <a:srgbClr val="99FFCC"/>
    <a:srgbClr val="66FFCC"/>
    <a:srgbClr val="00FFCC"/>
    <a:srgbClr val="E4B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95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719EEC-2852-4E21-974A-71A573B8F7C6}" type="datetimeFigureOut">
              <a:rPr lang="ru-RU"/>
              <a:pPr>
                <a:defRPr/>
              </a:pPr>
              <a:t>24.03.2018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5E19E6-34A9-4BC6-9126-F4FC2DC90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FA0A3E-B76E-4B11-9637-B2C9EBC47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3DBBF7-8C58-4033-9BA9-491A9A893DE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E1BF2-24E5-4204-9DC8-425FADA8A97C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816D5-0BA2-4461-8724-A12ED44B5BC4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B0BFFC-C556-4437-BE36-4AC490324250}" type="slidenum">
              <a:rPr lang="ru-RU" sz="1200"/>
              <a:pPr algn="r"/>
              <a:t>16</a:t>
            </a:fld>
            <a:endParaRPr lang="ru-RU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837F1-4CD7-4D1C-887F-E9EF651D6E35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080" tIns="46040" rIns="92080" bIns="46040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40FBB1-55E3-486F-89C3-1B4F9B8FC49D}" type="slidenum">
              <a:rPr lang="ru-RU" sz="1200"/>
              <a:pPr algn="r"/>
              <a:t>18</a:t>
            </a:fld>
            <a:endParaRPr lang="ru-RU" sz="120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endParaRPr lang="ru-RU" sz="14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40EA2-0980-4504-BD22-CDDD9223F17D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9C2DA8-7799-4B13-B441-58384E55506D}" type="slidenum">
              <a:rPr lang="ru-RU" sz="1200"/>
              <a:pPr algn="r"/>
              <a:t>20</a:t>
            </a:fld>
            <a:endParaRPr lang="ru-RU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4785B-D947-439E-B072-71225BDC1746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BB2675-E11F-4DE0-AC0D-DD1FD83F4544}" type="slidenum">
              <a:rPr lang="ru-RU" sz="1200"/>
              <a:pPr algn="r"/>
              <a:t>21</a:t>
            </a:fld>
            <a:endParaRPr lang="ru-RU" sz="120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A304A-3A2E-4E61-8D3E-2180729684B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AAFB-13EF-4B86-B45A-8B0117FE905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85B264-DB2A-43A6-9201-C17A51ED6169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C6543-92CF-44D9-98AB-490EC589CAC4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67756F-F728-4B4F-911E-28F24E037F98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D4CC4-FB4F-4CFB-81BF-658C2669CD19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DE099-D2DD-49C0-9CEC-E907C7371810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D1129-96DE-41EA-83D8-7EECEC8815DE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086F4-75CA-4729-86C7-6B39D73F31D2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E3B06-0A52-46C0-A1A5-2C14B4F01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8FE5C-4A99-475C-A6B8-E3DBA7918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667A1-881E-4262-9BDC-74A8A9019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6C77F-6AA3-4EBB-A1FA-03B192DF9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EF86-5D87-454D-A61D-395F14EAB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3E3D5-E5D1-4A8D-ABEF-AC6DC3FA4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6B6B0-2E4B-4328-8AB2-40110854E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99187-CFFF-4A37-A2DF-068C44AD4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D554-6A42-46F2-8659-81E8F3705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16525-BFC5-47EB-8D19-A84EBF13E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03C1A-DBCE-4DB5-97CC-C2E923E50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BEA9D-6A70-4941-A263-F7F6DAAA5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21ECBB-D6AB-444E-975C-27CA34FFA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&#1042;&#1089;&#1090;&#1072;&#1074;&#1082;&#1072;%206.4_&#1080;&#1090;&#1086;&#1075;_&#1088;&#1072;&#1073;_4%20&#1082;&#1083;_&#1086;&#1094;&#1077;&#1085;&#1086;&#1095;&#1085;&#1099;&#1081;%20&#1083;&#1080;&#1089;&#1090;_&#1091;&#1095;&#1080;&#1090;&#1077;&#1083;&#1102;.xls" TargetMode="External"/><Relationship Id="rId7" Type="http://schemas.openxmlformats.org/officeDocument/2006/relationships/hyperlink" Target="&#1042;&#1089;&#1090;&#1072;&#1074;&#1082;&#1072;%2014.4_&#1085;&#1072;&#1082;&#1086;&#1087;&#1083;&#1077;&#1085;&#1085;&#1072;&#1103;%20&#1086;&#1094;&#1077;&#1085;&#1082;&#1072;.pp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42;&#1089;&#1090;&#1072;&#1074;&#1082;&#1072;%2014.3_&#1052;&#1072;&#1090;_&#1044;&#1077;&#1084;&#1086;&#1074;&#1077;&#1088;&#1089;&#1080;&#1103;.doc" TargetMode="External"/><Relationship Id="rId5" Type="http://schemas.openxmlformats.org/officeDocument/2006/relationships/hyperlink" Target="&#1042;&#1089;&#1090;&#1072;&#1074;&#1082;&#1072;%2014.2_&#1056;&#1071;_&#1044;&#1077;&#1084;&#1086;&#1074;&#1077;&#1088;&#1089;&#1080;&#1103;.doc" TargetMode="External"/><Relationship Id="rId4" Type="http://schemas.openxmlformats.org/officeDocument/2006/relationships/hyperlink" Target="&#1042;&#1089;&#1090;&#1072;&#1074;&#1082;&#1072;%2014.1_&#1063;&#1090;&#1077;&#1085;&#1080;&#1077;.&#1059;&#1059;&#1044;_&#1044;&#1077;&#1084;&#1086;&#1074;&#1077;&#1088;&#1089;&#1080;&#1103;.doc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8313" y="2781300"/>
            <a:ext cx="82454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accent2"/>
                </a:solidFill>
              </a:rPr>
              <a:t/>
            </a:r>
            <a:br>
              <a:rPr lang="ru-RU" sz="3200" b="1">
                <a:solidFill>
                  <a:schemeClr val="accent2"/>
                </a:solidFill>
              </a:rPr>
            </a:br>
            <a:r>
              <a:rPr lang="ru-RU" sz="3200" b="1">
                <a:solidFill>
                  <a:schemeClr val="accent2"/>
                </a:solidFill>
              </a:rPr>
              <a:t>Федеральный государственный образовательный </a:t>
            </a:r>
            <a:r>
              <a:rPr lang="ru-RU" sz="3200" b="1">
                <a:solidFill>
                  <a:srgbClr val="CC0000"/>
                </a:solidFill>
              </a:rPr>
              <a:t>стандарт</a:t>
            </a:r>
            <a:r>
              <a:rPr lang="ru-RU" sz="3200" b="1">
                <a:solidFill>
                  <a:schemeClr val="accent2"/>
                </a:solidFill>
              </a:rPr>
              <a:t> общего образования в контексте государственной политики в образовании</a:t>
            </a:r>
            <a:br>
              <a:rPr lang="ru-RU" sz="3200" b="1">
                <a:solidFill>
                  <a:schemeClr val="accent2"/>
                </a:solidFill>
              </a:rPr>
            </a:br>
            <a:r>
              <a:rPr lang="ru-RU" sz="3200" b="1">
                <a:solidFill>
                  <a:schemeClr val="accent2"/>
                </a:solidFill>
              </a:rPr>
              <a:t/>
            </a:r>
            <a:br>
              <a:rPr lang="ru-RU" sz="3200" b="1">
                <a:solidFill>
                  <a:schemeClr val="accent2"/>
                </a:solidFill>
              </a:rPr>
            </a:br>
            <a:endParaRPr lang="ru-RU" sz="3200" b="1">
              <a:solidFill>
                <a:schemeClr val="accent2"/>
              </a:solidFill>
            </a:endParaRPr>
          </a:p>
        </p:txBody>
      </p:sp>
      <p:pic>
        <p:nvPicPr>
          <p:cNvPr id="2051" name="Picture 3" descr="OurNew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738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EBD29F-DE52-4221-83FC-BD4634E104B5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accent2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Пояснительная записка основной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образовательной программы должна раскрывать</a:t>
            </a:r>
          </a:p>
          <a:p>
            <a:pPr algn="ctr"/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66813" lvl="2" indent="-173038">
              <a:buFontTx/>
              <a:buChar char="•"/>
            </a:pPr>
            <a:endParaRPr lang="ru-RU" sz="2400" b="1">
              <a:solidFill>
                <a:srgbClr val="CC0000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sz="2400" b="1">
                <a:solidFill>
                  <a:srgbClr val="CC0000"/>
                </a:solidFill>
              </a:rPr>
              <a:t>цели</a:t>
            </a:r>
            <a:r>
              <a:rPr lang="ru-RU" sz="2400" b="1">
                <a:solidFill>
                  <a:schemeClr val="accent2"/>
                </a:solidFill>
              </a:rPr>
              <a:t> реализации основной ОП; </a:t>
            </a:r>
          </a:p>
          <a:p>
            <a:pPr marL="1166813" lvl="2" indent="-173038"/>
            <a:endParaRPr lang="ru-RU" sz="2400" b="1">
              <a:solidFill>
                <a:schemeClr val="accent2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sz="2400" b="1">
                <a:solidFill>
                  <a:srgbClr val="CC0000"/>
                </a:solidFill>
              </a:rPr>
              <a:t>принципы и подходы </a:t>
            </a:r>
            <a:r>
              <a:rPr lang="ru-RU" sz="2400" b="1">
                <a:solidFill>
                  <a:schemeClr val="accent2"/>
                </a:solidFill>
              </a:rPr>
              <a:t>сформированию основной ОП и состава участников образовательного процесса конкретного образовательного учреждения;</a:t>
            </a:r>
          </a:p>
          <a:p>
            <a:pPr marL="1166813" lvl="2" indent="-173038">
              <a:buFontTx/>
              <a:buChar char="•"/>
            </a:pPr>
            <a:endParaRPr lang="ru-RU" sz="2400" b="1">
              <a:solidFill>
                <a:schemeClr val="accent2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sz="2400" b="1">
                <a:solidFill>
                  <a:srgbClr val="CC0000"/>
                </a:solidFill>
              </a:rPr>
              <a:t>учебно-методическое и информационное обеспечение </a:t>
            </a:r>
            <a:r>
              <a:rPr lang="ru-RU" sz="2400" b="1">
                <a:solidFill>
                  <a:schemeClr val="accent2"/>
                </a:solidFill>
              </a:rPr>
              <a:t>(учебники, ЭОР, учебные пособия);</a:t>
            </a:r>
          </a:p>
          <a:p>
            <a:pPr marL="1166813" lvl="2" indent="-173038">
              <a:buFontTx/>
              <a:buChar char="•"/>
            </a:pPr>
            <a:endParaRPr lang="ru-RU" sz="2400" b="1">
              <a:solidFill>
                <a:schemeClr val="accent2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sz="2400" b="1">
                <a:solidFill>
                  <a:srgbClr val="CC0000"/>
                </a:solidFill>
              </a:rPr>
              <a:t>общую характеристику</a:t>
            </a:r>
            <a:r>
              <a:rPr lang="ru-RU" sz="2400" b="1">
                <a:solidFill>
                  <a:schemeClr val="accent2"/>
                </a:solidFill>
              </a:rPr>
              <a:t> ООП.</a:t>
            </a:r>
            <a:endParaRPr lang="ru-RU" sz="2400" b="1">
              <a:solidFill>
                <a:srgbClr val="CC3300"/>
              </a:solidFill>
            </a:endParaRPr>
          </a:p>
          <a:p>
            <a:pPr marL="1166813" lvl="2" indent="-173038">
              <a:buFontTx/>
              <a:buChar char="•"/>
            </a:pPr>
            <a:endParaRPr lang="ru-RU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5B522C-5A2F-41D3-B204-2A88D73A21D0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accent2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Планируемые результаты освоения основной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образовательной программы</a:t>
            </a:r>
          </a:p>
          <a:p>
            <a:pPr algn="ctr"/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-107950" y="836613"/>
            <a:ext cx="845978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66813" lvl="2" indent="-173038" algn="just">
              <a:buFontTx/>
              <a:buChar char="•"/>
            </a:pPr>
            <a:endParaRPr lang="ru-RU" sz="2400" b="1">
              <a:solidFill>
                <a:srgbClr val="CC0000"/>
              </a:solidFill>
            </a:endParaRPr>
          </a:p>
          <a:p>
            <a:pPr marL="1166813" lvl="2" indent="-173038" algn="just">
              <a:buFontTx/>
              <a:buChar char="•"/>
            </a:pPr>
            <a:r>
              <a:rPr lang="ru-RU" sz="2400" b="1">
                <a:solidFill>
                  <a:srgbClr val="CC0000"/>
                </a:solidFill>
              </a:rPr>
              <a:t>обеспечение</a:t>
            </a:r>
            <a:r>
              <a:rPr lang="ru-RU" sz="2400" b="1">
                <a:solidFill>
                  <a:schemeClr val="accent2"/>
                </a:solidFill>
              </a:rPr>
              <a:t> связи между требованиями Стандарта, образовательным процессом и системой оценки результатов освоения ООП начального общего образования ;</a:t>
            </a:r>
          </a:p>
          <a:p>
            <a:pPr marL="1166813" lvl="2" indent="-173038" algn="just">
              <a:buFontTx/>
              <a:buChar char="•"/>
            </a:pPr>
            <a:r>
              <a:rPr lang="ru-RU" sz="2400" b="1">
                <a:solidFill>
                  <a:srgbClr val="CC0000"/>
                </a:solidFill>
              </a:rPr>
              <a:t>основа </a:t>
            </a:r>
            <a:r>
              <a:rPr lang="ru-RU" sz="2400" b="1">
                <a:solidFill>
                  <a:srgbClr val="003399"/>
                </a:solidFill>
              </a:rPr>
              <a:t>для разработки ООП начального общего образования образовательных учреждений; </a:t>
            </a:r>
          </a:p>
          <a:p>
            <a:pPr marL="1166813" lvl="2" indent="-173038" algn="just">
              <a:buFontTx/>
              <a:buChar char="•"/>
            </a:pPr>
            <a:r>
              <a:rPr lang="ru-RU" sz="2400" b="1">
                <a:solidFill>
                  <a:srgbClr val="CC0000"/>
                </a:solidFill>
              </a:rPr>
              <a:t>содержательная и критериальная основа </a:t>
            </a:r>
            <a:r>
              <a:rPr lang="ru-RU" sz="2400" b="1">
                <a:solidFill>
                  <a:schemeClr val="accent2"/>
                </a:solidFill>
              </a:rPr>
              <a:t>для разработки рабочих программ учебных предметов, а также для системы оценки качества освоения обучающимися ООП начального общего образования в соответствии с требованиями Стандарта.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18BCF5-FF30-47E9-81D9-FC362948D6C1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accent2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Учебный план начального общего образования </a:t>
            </a:r>
          </a:p>
          <a:p>
            <a:pPr algn="ctr"/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66813" lvl="2" indent="-173038">
              <a:buFontTx/>
              <a:buChar char="•"/>
            </a:pP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428625" y="1000125"/>
            <a:ext cx="83915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CC0000"/>
                </a:solidFill>
              </a:rPr>
              <a:t>Базисный учебный план состоит из двух частей: </a:t>
            </a:r>
          </a:p>
          <a:p>
            <a:pPr algn="just"/>
            <a:r>
              <a:rPr lang="ru-RU" sz="2000" b="1">
                <a:solidFill>
                  <a:srgbClr val="003399"/>
                </a:solidFill>
              </a:rPr>
              <a:t>обязательной части и части, формируемой участниками образовательного процесса, включающей в том числе и внеурочную деятельность.</a:t>
            </a:r>
          </a:p>
          <a:p>
            <a:pPr algn="just"/>
            <a:endParaRPr lang="ru-RU" sz="2000" b="1"/>
          </a:p>
          <a:p>
            <a:pPr algn="just"/>
            <a:r>
              <a:rPr lang="ru-RU" sz="2000" b="1">
                <a:solidFill>
                  <a:srgbClr val="CC0000"/>
                </a:solidFill>
              </a:rPr>
              <a:t>В учебном плане образовательного учреждения</a:t>
            </a:r>
            <a:r>
              <a:rPr lang="ru-RU" sz="2000">
                <a:solidFill>
                  <a:srgbClr val="CC0000"/>
                </a:solidFill>
              </a:rPr>
              <a:t> </a:t>
            </a:r>
            <a:r>
              <a:rPr lang="ru-RU" sz="2000" b="1">
                <a:solidFill>
                  <a:srgbClr val="003399"/>
                </a:solidFill>
              </a:rPr>
              <a:t>отражаются основные показатели базисного учебного плана:</a:t>
            </a: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состав учебных предметов;</a:t>
            </a: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недельное распределение учебного времени, отводимого на освоение содержания образования по классам, учебным предметам;</a:t>
            </a: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общий и максимальный объем аудиторной нагрузки обучающихся;</a:t>
            </a: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направления внеурочной деятельности, формы ее организации, а также привлекаемые для ее реализации ресурсы.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99A3F2-93F0-4A5D-AF2E-70A71A4C433A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Примерная программа формирования универсальных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учебных действий для начального общего образования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208962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</a:t>
            </a:r>
            <a:r>
              <a:rPr lang="ru-RU" sz="2000" b="1">
                <a:solidFill>
                  <a:srgbClr val="FF0000"/>
                </a:solidFill>
              </a:rPr>
              <a:t>устанавливает</a:t>
            </a:r>
            <a:r>
              <a:rPr lang="ru-RU" sz="2000" b="1">
                <a:solidFill>
                  <a:srgbClr val="003399"/>
                </a:solidFill>
              </a:rPr>
              <a:t> </a:t>
            </a:r>
            <a:r>
              <a:rPr lang="ru-RU" sz="2000" b="1">
                <a:solidFill>
                  <a:srgbClr val="FF0000"/>
                </a:solidFill>
              </a:rPr>
              <a:t>ценностные ориентиры </a:t>
            </a:r>
            <a:r>
              <a:rPr lang="ru-RU" sz="2000" b="1">
                <a:solidFill>
                  <a:srgbClr val="003399"/>
                </a:solidFill>
              </a:rPr>
              <a:t>начального образования;</a:t>
            </a:r>
          </a:p>
          <a:p>
            <a:pPr algn="just">
              <a:buFont typeface="Arial" charset="0"/>
              <a:buChar char="–"/>
            </a:pPr>
            <a:endParaRPr lang="ru-RU" sz="2000" b="1">
              <a:solidFill>
                <a:srgbClr val="003399"/>
              </a:solidFill>
            </a:endParaRP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</a:t>
            </a:r>
            <a:r>
              <a:rPr lang="ru-RU" sz="2000" b="1">
                <a:solidFill>
                  <a:srgbClr val="FF0000"/>
                </a:solidFill>
              </a:rPr>
              <a:t>определяет</a:t>
            </a:r>
            <a:r>
              <a:rPr lang="ru-RU" sz="2000" b="1">
                <a:solidFill>
                  <a:srgbClr val="003399"/>
                </a:solidFill>
              </a:rPr>
              <a:t> </a:t>
            </a:r>
            <a:r>
              <a:rPr lang="ru-RU" sz="2000" b="1">
                <a:solidFill>
                  <a:srgbClr val="FF0000"/>
                </a:solidFill>
              </a:rPr>
              <a:t>понятие</a:t>
            </a:r>
            <a:r>
              <a:rPr lang="ru-RU" sz="2000" b="1">
                <a:solidFill>
                  <a:srgbClr val="003399"/>
                </a:solidFill>
              </a:rPr>
              <a:t>, </a:t>
            </a:r>
            <a:r>
              <a:rPr lang="ru-RU" sz="2000" b="1">
                <a:solidFill>
                  <a:srgbClr val="FF0000"/>
                </a:solidFill>
              </a:rPr>
              <a:t>функции</a:t>
            </a:r>
            <a:r>
              <a:rPr lang="ru-RU" sz="2000" b="1">
                <a:solidFill>
                  <a:srgbClr val="003399"/>
                </a:solidFill>
              </a:rPr>
              <a:t>, </a:t>
            </a:r>
            <a:r>
              <a:rPr lang="ru-RU" sz="2000" b="1">
                <a:solidFill>
                  <a:srgbClr val="FF0000"/>
                </a:solidFill>
              </a:rPr>
              <a:t>состав</a:t>
            </a:r>
            <a:r>
              <a:rPr lang="ru-RU" sz="2000" b="1">
                <a:solidFill>
                  <a:srgbClr val="003399"/>
                </a:solidFill>
              </a:rPr>
              <a:t> и </a:t>
            </a:r>
            <a:r>
              <a:rPr lang="ru-RU" sz="2000" b="1">
                <a:solidFill>
                  <a:srgbClr val="FF0000"/>
                </a:solidFill>
              </a:rPr>
              <a:t>характеристики</a:t>
            </a:r>
            <a:r>
              <a:rPr lang="ru-RU" sz="2000" b="1">
                <a:solidFill>
                  <a:srgbClr val="003399"/>
                </a:solidFill>
              </a:rPr>
              <a:t> универсальных учебных действий в младшем школьном возрасте;</a:t>
            </a:r>
          </a:p>
          <a:p>
            <a:pPr algn="just">
              <a:buFont typeface="Arial" charset="0"/>
              <a:buChar char="–"/>
            </a:pPr>
            <a:endParaRPr lang="ru-RU" sz="2000" b="1">
              <a:solidFill>
                <a:srgbClr val="003399"/>
              </a:solidFill>
            </a:endParaRP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</a:t>
            </a:r>
            <a:r>
              <a:rPr lang="ru-RU" sz="2000" b="1">
                <a:solidFill>
                  <a:srgbClr val="FF0000"/>
                </a:solidFill>
              </a:rPr>
              <a:t>выявляет</a:t>
            </a:r>
            <a:r>
              <a:rPr lang="ru-RU" sz="2000" b="1">
                <a:solidFill>
                  <a:srgbClr val="003399"/>
                </a:solidFill>
              </a:rPr>
              <a:t> </a:t>
            </a:r>
            <a:r>
              <a:rPr lang="ru-RU" sz="2000" b="1">
                <a:solidFill>
                  <a:srgbClr val="FF0000"/>
                </a:solidFill>
              </a:rPr>
              <a:t>связь</a:t>
            </a:r>
            <a:r>
              <a:rPr lang="ru-RU" sz="2000" b="1">
                <a:solidFill>
                  <a:srgbClr val="003399"/>
                </a:solidFill>
              </a:rPr>
              <a:t> универсальных учебных действий с содержанием учебных предметов;</a:t>
            </a:r>
          </a:p>
          <a:p>
            <a:pPr algn="just">
              <a:buFont typeface="Arial" charset="0"/>
              <a:buChar char="–"/>
            </a:pPr>
            <a:endParaRPr lang="ru-RU" sz="2000" b="1">
              <a:solidFill>
                <a:srgbClr val="003399"/>
              </a:solidFill>
            </a:endParaRP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</a:t>
            </a:r>
            <a:r>
              <a:rPr lang="ru-RU" sz="2000" b="1">
                <a:solidFill>
                  <a:srgbClr val="FF0000"/>
                </a:solidFill>
              </a:rPr>
              <a:t>определяет</a:t>
            </a:r>
            <a:r>
              <a:rPr lang="ru-RU" sz="2000" b="1">
                <a:solidFill>
                  <a:srgbClr val="003399"/>
                </a:solidFill>
              </a:rPr>
              <a:t> </a:t>
            </a:r>
            <a:r>
              <a:rPr lang="ru-RU" sz="2000" b="1">
                <a:solidFill>
                  <a:srgbClr val="FF0000"/>
                </a:solidFill>
              </a:rPr>
              <a:t>условия</a:t>
            </a:r>
            <a:r>
              <a:rPr lang="ru-RU" sz="2000" b="1">
                <a:solidFill>
                  <a:srgbClr val="003399"/>
                </a:solidFill>
              </a:rPr>
              <a:t>, обеспечивающие преемственность программы формирования у обучающихся универсальных учебных действий при переходе от дошкольного к начальному и основному общему образованию.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D5CEF-4D1A-47BC-91DF-80E8F3B61A9F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46458" name="Rectangle 26"/>
          <p:cNvSpPr>
            <a:spLocks noChangeArrowheads="1"/>
          </p:cNvSpPr>
          <p:nvPr/>
        </p:nvSpPr>
        <p:spPr bwMode="auto">
          <a:xfrm>
            <a:off x="250825" y="188913"/>
            <a:ext cx="8642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FF3300"/>
                </a:solidFill>
                <a:latin typeface="Arial" pitchFamily="34" charset="0"/>
              </a:rPr>
              <a:t>Примерные программы:</a:t>
            </a:r>
          </a:p>
        </p:txBody>
      </p:sp>
      <p:grpSp>
        <p:nvGrpSpPr>
          <p:cNvPr id="15364" name="Group 19"/>
          <p:cNvGrpSpPr>
            <a:grpSpLocks/>
          </p:cNvGrpSpPr>
          <p:nvPr/>
        </p:nvGrpSpPr>
        <p:grpSpPr bwMode="auto">
          <a:xfrm>
            <a:off x="468313" y="1268413"/>
            <a:ext cx="8135937" cy="4551362"/>
            <a:chOff x="295" y="799"/>
            <a:chExt cx="5125" cy="2867"/>
          </a:xfrm>
        </p:grpSpPr>
        <p:sp>
          <p:nvSpPr>
            <p:cNvPr id="15366" name="_s1040"/>
            <p:cNvSpPr>
              <a:spLocks noChangeArrowheads="1"/>
            </p:cNvSpPr>
            <p:nvPr/>
          </p:nvSpPr>
          <p:spPr bwMode="auto">
            <a:xfrm>
              <a:off x="4059" y="2205"/>
              <a:ext cx="1361" cy="59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1400"/>
                <a:t>Описание ценностных</a:t>
              </a:r>
              <a:r>
                <a:rPr lang="ru-RU" sz="1400" i="1"/>
                <a:t> </a:t>
              </a:r>
            </a:p>
            <a:p>
              <a:pPr algn="ctr"/>
              <a:r>
                <a:rPr lang="ru-RU" sz="1400"/>
                <a:t>ориентиров содержания</a:t>
              </a:r>
            </a:p>
            <a:p>
              <a:pPr algn="ctr"/>
              <a:r>
                <a:rPr lang="ru-RU" sz="1400"/>
                <a:t>предмета</a:t>
              </a:r>
            </a:p>
          </p:txBody>
        </p:sp>
        <p:sp>
          <p:nvSpPr>
            <p:cNvPr id="15367" name="_s1038"/>
            <p:cNvSpPr>
              <a:spLocks noChangeArrowheads="1"/>
            </p:cNvSpPr>
            <p:nvPr/>
          </p:nvSpPr>
          <p:spPr bwMode="auto">
            <a:xfrm>
              <a:off x="2744" y="2205"/>
              <a:ext cx="1179" cy="59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1400"/>
                <a:t>Общая </a:t>
              </a:r>
            </a:p>
            <a:p>
              <a:pPr algn="ctr"/>
              <a:r>
                <a:rPr lang="ru-RU" sz="1400"/>
                <a:t>характеристика</a:t>
              </a:r>
            </a:p>
            <a:p>
              <a:pPr algn="ctr"/>
              <a:r>
                <a:rPr lang="ru-RU" sz="1400"/>
                <a:t>предмета</a:t>
              </a:r>
              <a:endParaRPr lang="ru-RU" sz="1400">
                <a:latin typeface="Verdana" pitchFamily="34" charset="0"/>
              </a:endParaRPr>
            </a:p>
          </p:txBody>
        </p:sp>
        <p:sp>
          <p:nvSpPr>
            <p:cNvPr id="15368" name="_s1036"/>
            <p:cNvSpPr>
              <a:spLocks noChangeArrowheads="1"/>
            </p:cNvSpPr>
            <p:nvPr/>
          </p:nvSpPr>
          <p:spPr bwMode="auto">
            <a:xfrm>
              <a:off x="295" y="799"/>
              <a:ext cx="5125" cy="67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2800"/>
                <a:t>Примерная программа по учебному предмету</a:t>
              </a:r>
            </a:p>
          </p:txBody>
        </p:sp>
        <p:sp>
          <p:nvSpPr>
            <p:cNvPr id="15369" name="_s1037"/>
            <p:cNvSpPr>
              <a:spLocks noChangeArrowheads="1"/>
            </p:cNvSpPr>
            <p:nvPr/>
          </p:nvSpPr>
          <p:spPr bwMode="auto">
            <a:xfrm>
              <a:off x="295" y="2205"/>
              <a:ext cx="967" cy="59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1400"/>
                <a:t>Пояснительная</a:t>
              </a:r>
            </a:p>
            <a:p>
              <a:pPr algn="ctr"/>
              <a:r>
                <a:rPr lang="ru-RU" sz="1400"/>
                <a:t>записка</a:t>
              </a:r>
              <a:r>
                <a:rPr lang="ru-RU" sz="1200">
                  <a:latin typeface="Verdana" pitchFamily="34" charset="0"/>
                </a:rPr>
                <a:t> </a:t>
              </a:r>
            </a:p>
          </p:txBody>
        </p:sp>
        <p:sp>
          <p:nvSpPr>
            <p:cNvPr id="15370" name="_s1039"/>
            <p:cNvSpPr>
              <a:spLocks noChangeArrowheads="1"/>
            </p:cNvSpPr>
            <p:nvPr/>
          </p:nvSpPr>
          <p:spPr bwMode="auto">
            <a:xfrm>
              <a:off x="1383" y="2205"/>
              <a:ext cx="1210" cy="59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1400"/>
                <a:t>Описание места </a:t>
              </a:r>
            </a:p>
            <a:p>
              <a:pPr algn="ctr"/>
              <a:r>
                <a:rPr lang="ru-RU" sz="1400"/>
                <a:t>учебного предмета</a:t>
              </a:r>
            </a:p>
            <a:p>
              <a:pPr algn="ctr"/>
              <a:r>
                <a:rPr lang="ru-RU" sz="1400"/>
                <a:t>в учебном плане</a:t>
              </a:r>
            </a:p>
          </p:txBody>
        </p:sp>
        <p:sp>
          <p:nvSpPr>
            <p:cNvPr id="15371" name="_s1041"/>
            <p:cNvSpPr>
              <a:spLocks noChangeArrowheads="1"/>
            </p:cNvSpPr>
            <p:nvPr/>
          </p:nvSpPr>
          <p:spPr bwMode="auto">
            <a:xfrm>
              <a:off x="295" y="3067"/>
              <a:ext cx="1406" cy="59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1400"/>
                <a:t>Личностные,</a:t>
              </a:r>
            </a:p>
            <a:p>
              <a:pPr algn="ctr"/>
              <a:r>
                <a:rPr lang="ru-RU" sz="1400"/>
                <a:t>метапредметные и</a:t>
              </a:r>
            </a:p>
            <a:p>
              <a:pPr algn="ctr"/>
              <a:r>
                <a:rPr lang="ru-RU" sz="1400"/>
                <a:t>предметные результаты</a:t>
              </a:r>
            </a:p>
            <a:p>
              <a:pPr algn="ctr"/>
              <a:r>
                <a:rPr lang="ru-RU" sz="1400"/>
                <a:t>изучения предмета</a:t>
              </a:r>
            </a:p>
          </p:txBody>
        </p:sp>
        <p:sp>
          <p:nvSpPr>
            <p:cNvPr id="15372" name="_s1042"/>
            <p:cNvSpPr>
              <a:spLocks noChangeArrowheads="1"/>
            </p:cNvSpPr>
            <p:nvPr/>
          </p:nvSpPr>
          <p:spPr bwMode="auto">
            <a:xfrm>
              <a:off x="1837" y="3067"/>
              <a:ext cx="1406" cy="5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1400"/>
                <a:t>Содержание</a:t>
              </a:r>
            </a:p>
            <a:p>
              <a:pPr algn="ctr"/>
              <a:r>
                <a:rPr lang="ru-RU" sz="1400"/>
                <a:t>основного общего</a:t>
              </a:r>
            </a:p>
            <a:p>
              <a:pPr algn="ctr"/>
              <a:r>
                <a:rPr lang="ru-RU" sz="1400"/>
                <a:t>образования по учебному</a:t>
              </a:r>
            </a:p>
            <a:p>
              <a:pPr algn="ctr"/>
              <a:r>
                <a:rPr lang="ru-RU" sz="1400"/>
                <a:t>предмету</a:t>
              </a:r>
            </a:p>
          </p:txBody>
        </p:sp>
        <p:sp>
          <p:nvSpPr>
            <p:cNvPr id="15373" name="_s1043"/>
            <p:cNvSpPr>
              <a:spLocks noChangeArrowheads="1"/>
            </p:cNvSpPr>
            <p:nvPr/>
          </p:nvSpPr>
          <p:spPr bwMode="auto">
            <a:xfrm>
              <a:off x="3379" y="3067"/>
              <a:ext cx="862" cy="5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1400"/>
                <a:t>Примерное</a:t>
              </a:r>
            </a:p>
            <a:p>
              <a:pPr algn="ctr"/>
              <a:r>
                <a:rPr lang="ru-RU" sz="1400"/>
                <a:t>тематическое</a:t>
              </a:r>
            </a:p>
            <a:p>
              <a:pPr algn="ctr"/>
              <a:r>
                <a:rPr lang="ru-RU" sz="1400"/>
                <a:t>планирование</a:t>
              </a:r>
            </a:p>
          </p:txBody>
        </p:sp>
        <p:sp>
          <p:nvSpPr>
            <p:cNvPr id="15374" name="_s1044"/>
            <p:cNvSpPr>
              <a:spLocks noChangeArrowheads="1"/>
            </p:cNvSpPr>
            <p:nvPr/>
          </p:nvSpPr>
          <p:spPr bwMode="auto">
            <a:xfrm>
              <a:off x="4377" y="3067"/>
              <a:ext cx="1037" cy="59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1400"/>
                <a:t>Рекомендации</a:t>
              </a:r>
            </a:p>
            <a:p>
              <a:pPr algn="ctr"/>
              <a:r>
                <a:rPr lang="ru-RU" sz="1400"/>
                <a:t>по материально-</a:t>
              </a:r>
            </a:p>
            <a:p>
              <a:pPr algn="ctr"/>
              <a:r>
                <a:rPr lang="ru-RU" sz="1400"/>
                <a:t>техническому</a:t>
              </a:r>
            </a:p>
            <a:p>
              <a:pPr algn="ctr"/>
              <a:r>
                <a:rPr lang="ru-RU" sz="1400"/>
                <a:t>обеспечению</a:t>
              </a:r>
            </a:p>
          </p:txBody>
        </p:sp>
        <p:sp>
          <p:nvSpPr>
            <p:cNvPr id="15375" name="AutoShape 27"/>
            <p:cNvSpPr>
              <a:spLocks noChangeArrowheads="1"/>
            </p:cNvSpPr>
            <p:nvPr/>
          </p:nvSpPr>
          <p:spPr bwMode="auto">
            <a:xfrm rot="5400000">
              <a:off x="1928" y="1615"/>
              <a:ext cx="453" cy="363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3 h 21600"/>
                <a:gd name="T4" fmla="*/ 9 w 21600"/>
                <a:gd name="T5" fmla="*/ 3 h 21600"/>
                <a:gd name="T6" fmla="*/ 9 w 21600"/>
                <a:gd name="T7" fmla="*/ 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5 w 21600"/>
                <a:gd name="T13" fmla="*/ 5415 h 21600"/>
                <a:gd name="T14" fmla="*/ 18882 w 21600"/>
                <a:gd name="T15" fmla="*/ 161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rot="10800000" vert="eaVert" wrap="none" anchor="ctr"/>
            <a:lstStyle/>
            <a:p>
              <a:endParaRPr lang="ru-RU"/>
            </a:p>
          </p:txBody>
        </p:sp>
        <p:sp>
          <p:nvSpPr>
            <p:cNvPr id="15376" name="AutoShape 27"/>
            <p:cNvSpPr>
              <a:spLocks noChangeArrowheads="1"/>
            </p:cNvSpPr>
            <p:nvPr/>
          </p:nvSpPr>
          <p:spPr bwMode="auto">
            <a:xfrm rot="5400000">
              <a:off x="3062" y="1615"/>
              <a:ext cx="453" cy="363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3 h 21600"/>
                <a:gd name="T4" fmla="*/ 9 w 21600"/>
                <a:gd name="T5" fmla="*/ 3 h 21600"/>
                <a:gd name="T6" fmla="*/ 9 w 21600"/>
                <a:gd name="T7" fmla="*/ 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5 w 21600"/>
                <a:gd name="T13" fmla="*/ 5415 h 21600"/>
                <a:gd name="T14" fmla="*/ 18882 w 21600"/>
                <a:gd name="T15" fmla="*/ 161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rot="10800000" vert="eaVert" wrap="none" anchor="ctr"/>
            <a:lstStyle/>
            <a:p>
              <a:endParaRPr lang="ru-RU"/>
            </a:p>
          </p:txBody>
        </p:sp>
        <p:sp>
          <p:nvSpPr>
            <p:cNvPr id="15377" name="AutoShape 27"/>
            <p:cNvSpPr>
              <a:spLocks noChangeArrowheads="1"/>
            </p:cNvSpPr>
            <p:nvPr/>
          </p:nvSpPr>
          <p:spPr bwMode="auto">
            <a:xfrm rot="5400000">
              <a:off x="748" y="1615"/>
              <a:ext cx="453" cy="363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3 h 21600"/>
                <a:gd name="T4" fmla="*/ 9 w 21600"/>
                <a:gd name="T5" fmla="*/ 3 h 21600"/>
                <a:gd name="T6" fmla="*/ 9 w 21600"/>
                <a:gd name="T7" fmla="*/ 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5 w 21600"/>
                <a:gd name="T13" fmla="*/ 5415 h 21600"/>
                <a:gd name="T14" fmla="*/ 18882 w 21600"/>
                <a:gd name="T15" fmla="*/ 161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rot="10800000" vert="eaVert" wrap="none" anchor="ctr"/>
            <a:lstStyle/>
            <a:p>
              <a:endParaRPr lang="ru-RU"/>
            </a:p>
          </p:txBody>
        </p:sp>
        <p:sp>
          <p:nvSpPr>
            <p:cNvPr id="15378" name="AutoShape 27"/>
            <p:cNvSpPr>
              <a:spLocks noChangeArrowheads="1"/>
            </p:cNvSpPr>
            <p:nvPr/>
          </p:nvSpPr>
          <p:spPr bwMode="auto">
            <a:xfrm rot="5400000">
              <a:off x="4332" y="1615"/>
              <a:ext cx="453" cy="363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3 h 21600"/>
                <a:gd name="T4" fmla="*/ 9 w 21600"/>
                <a:gd name="T5" fmla="*/ 3 h 21600"/>
                <a:gd name="T6" fmla="*/ 9 w 21600"/>
                <a:gd name="T7" fmla="*/ 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5 w 21600"/>
                <a:gd name="T13" fmla="*/ 5415 h 21600"/>
                <a:gd name="T14" fmla="*/ 18882 w 21600"/>
                <a:gd name="T15" fmla="*/ 161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>
              <a:prstShdw prst="shdw17" dist="17961" dir="2700000">
                <a:srgbClr val="00007A"/>
              </a:prstShdw>
            </a:effec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Программа отдельных учебных предметов, курсов: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назначение и особенности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235976-8C09-4ABE-B7CE-5E4F6349CCB6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Tahoma" pitchFamily="34" charset="0"/>
              </a:rPr>
              <a:t>Примерная программа духовно-нравственного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Tahoma" pitchFamily="34" charset="0"/>
              </a:rPr>
              <a:t> развития и воспитания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0825" y="1143000"/>
            <a:ext cx="8642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solidFill>
                <a:srgbClr val="003399"/>
              </a:solidFill>
            </a:endParaRPr>
          </a:p>
          <a:p>
            <a:endParaRPr lang="ru-RU" sz="2000" b="1">
              <a:solidFill>
                <a:srgbClr val="003399"/>
              </a:solidFill>
            </a:endParaRPr>
          </a:p>
          <a:p>
            <a:endParaRPr lang="ru-RU" sz="2000" b="1">
              <a:solidFill>
                <a:srgbClr val="003399"/>
              </a:solidFill>
            </a:endParaRPr>
          </a:p>
        </p:txBody>
      </p:sp>
      <p:sp>
        <p:nvSpPr>
          <p:cNvPr id="16389" name="Прямоугольник 4"/>
          <p:cNvSpPr>
            <a:spLocks noChangeArrowheads="1"/>
          </p:cNvSpPr>
          <p:nvPr/>
        </p:nvSpPr>
        <p:spPr bwMode="auto">
          <a:xfrm>
            <a:off x="500063" y="1285875"/>
            <a:ext cx="8358187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FF0000"/>
                </a:solidFill>
              </a:rPr>
              <a:t>Цель</a:t>
            </a:r>
            <a:r>
              <a:rPr lang="ru-RU" sz="2000" b="1">
                <a:solidFill>
                  <a:srgbClr val="003399"/>
                </a:solidFill>
              </a:rPr>
              <a:t>: расширение и укрепление ценностно-смысловой сферы личности, посредством осознанного и последовательного принятия ею ценностей:</a:t>
            </a: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семейной жизни;</a:t>
            </a: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культурно-регионального сообщества;</a:t>
            </a: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культуры своего народа;</a:t>
            </a:r>
          </a:p>
          <a:p>
            <a:pPr algn="just">
              <a:buFont typeface="Arial" charset="0"/>
              <a:buChar char="–"/>
            </a:pPr>
            <a:r>
              <a:rPr lang="ru-RU" sz="2000" b="1">
                <a:solidFill>
                  <a:srgbClr val="003399"/>
                </a:solidFill>
              </a:rPr>
              <a:t> мирового сообщества.</a:t>
            </a:r>
          </a:p>
          <a:p>
            <a:pPr algn="just">
              <a:buFontTx/>
              <a:buChar char="-"/>
            </a:pPr>
            <a:endParaRPr lang="ru-RU" sz="2000" b="1">
              <a:solidFill>
                <a:srgbClr val="003399"/>
              </a:solidFill>
            </a:endParaRPr>
          </a:p>
          <a:p>
            <a:pPr algn="just"/>
            <a:r>
              <a:rPr lang="ru-RU" sz="2000" b="1">
                <a:solidFill>
                  <a:srgbClr val="FF0000"/>
                </a:solidFill>
              </a:rPr>
              <a:t>Направленность</a:t>
            </a:r>
            <a:r>
              <a:rPr lang="ru-RU" sz="2000" b="1">
                <a:solidFill>
                  <a:srgbClr val="003399"/>
                </a:solidFill>
              </a:rPr>
              <a:t>:  на обеспечение духовно-нравственного развития обучающихся в единстве урочной, внеурочной и внешкольной деятельности, в совместной педагогической работе ОУ, семьи и других институтов общества.</a:t>
            </a:r>
          </a:p>
          <a:p>
            <a:pPr algn="just"/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A4D125-D4B1-4BC2-B7FF-F51B61A3AA5B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6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05F081B-A6BB-43AD-82F9-3E63AD7266D8}" type="slidenum">
              <a:rPr lang="ru-RU" sz="1400">
                <a:latin typeface="+mn-lt"/>
              </a:rPr>
              <a:pPr algn="r">
                <a:defRPr/>
              </a:pPr>
              <a:t>16</a:t>
            </a:fld>
            <a:endParaRPr lang="ru-RU" sz="1400">
              <a:latin typeface="+mn-lt"/>
            </a:endParaRPr>
          </a:p>
        </p:txBody>
      </p:sp>
      <p:sp>
        <p:nvSpPr>
          <p:cNvPr id="15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8C23720-7FB9-4B66-AF0F-3A10E0D9944F}" type="slidenum">
              <a:rPr lang="ru-RU" sz="1400">
                <a:latin typeface="+mn-lt"/>
              </a:rPr>
              <a:pPr algn="r">
                <a:defRPr/>
              </a:pPr>
              <a:t>16</a:t>
            </a:fld>
            <a:endParaRPr lang="ru-RU" sz="1400">
              <a:latin typeface="+mn-lt"/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6515100" y="404813"/>
            <a:ext cx="2160588" cy="13684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/>
            <a:r>
              <a:rPr lang="ru-RU"/>
              <a:t>Просветительская </a:t>
            </a:r>
          </a:p>
          <a:p>
            <a:pPr marL="342900" indent="-342900" algn="ctr"/>
            <a:r>
              <a:rPr lang="ru-RU"/>
              <a:t>работа с </a:t>
            </a:r>
          </a:p>
          <a:p>
            <a:pPr marL="342900" indent="-342900" algn="ctr"/>
            <a:r>
              <a:rPr lang="ru-RU"/>
              <a:t>родителями</a:t>
            </a:r>
            <a:endParaRPr lang="ru-RU" sz="2000"/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468313" y="404813"/>
            <a:ext cx="2160587" cy="12954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Создание </a:t>
            </a:r>
          </a:p>
          <a:p>
            <a:pPr marL="342900" indent="-342900" algn="ctr"/>
            <a:r>
              <a:rPr lang="ru-RU"/>
              <a:t>здоровье-</a:t>
            </a:r>
          </a:p>
          <a:p>
            <a:pPr marL="342900" indent="-342900" algn="ctr"/>
            <a:r>
              <a:rPr lang="ru-RU"/>
              <a:t>сберегающей </a:t>
            </a:r>
          </a:p>
          <a:p>
            <a:pPr marL="342900" indent="-342900" algn="ctr"/>
            <a:r>
              <a:rPr lang="ru-RU"/>
              <a:t>инфраструктуры</a:t>
            </a:r>
            <a:endParaRPr lang="ru-RU" sz="2000"/>
          </a:p>
        </p:txBody>
      </p:sp>
      <p:sp>
        <p:nvSpPr>
          <p:cNvPr id="17415" name="AutoShape 26"/>
          <p:cNvSpPr>
            <a:spLocks noChangeArrowheads="1"/>
          </p:cNvSpPr>
          <p:nvPr/>
        </p:nvSpPr>
        <p:spPr bwMode="auto">
          <a:xfrm>
            <a:off x="3419475" y="1917700"/>
            <a:ext cx="2376488" cy="19431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Программа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формирования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культуры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здорового и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безопасного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образа жизни</a:t>
            </a:r>
          </a:p>
        </p:txBody>
      </p:sp>
      <p:sp>
        <p:nvSpPr>
          <p:cNvPr id="17416" name="AutoShape 27"/>
          <p:cNvSpPr>
            <a:spLocks noChangeArrowheads="1"/>
          </p:cNvSpPr>
          <p:nvPr/>
        </p:nvSpPr>
        <p:spPr bwMode="auto">
          <a:xfrm rot="9361843">
            <a:off x="2700338" y="364490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auto">
          <a:xfrm>
            <a:off x="3417888" y="4725988"/>
            <a:ext cx="2449512" cy="14398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Эффективная </a:t>
            </a:r>
          </a:p>
          <a:p>
            <a:pPr marL="342900" indent="-342900" algn="ctr"/>
            <a:r>
              <a:rPr lang="ru-RU"/>
              <a:t>организация </a:t>
            </a:r>
          </a:p>
          <a:p>
            <a:pPr marL="342900" indent="-342900" algn="ctr"/>
            <a:r>
              <a:rPr lang="ru-RU"/>
              <a:t>физкультурно-</a:t>
            </a:r>
          </a:p>
          <a:p>
            <a:pPr marL="342900" indent="-342900" algn="ctr"/>
            <a:r>
              <a:rPr lang="ru-RU"/>
              <a:t>оздоровительной </a:t>
            </a:r>
          </a:p>
          <a:p>
            <a:pPr marL="342900" indent="-342900" algn="ctr"/>
            <a:r>
              <a:rPr lang="ru-RU"/>
              <a:t>работы</a:t>
            </a:r>
            <a:endParaRPr lang="ru-RU" sz="2000"/>
          </a:p>
        </p:txBody>
      </p:sp>
      <p:sp>
        <p:nvSpPr>
          <p:cNvPr id="17418" name="AutoShape 8"/>
          <p:cNvSpPr>
            <a:spLocks noChangeArrowheads="1"/>
          </p:cNvSpPr>
          <p:nvPr/>
        </p:nvSpPr>
        <p:spPr bwMode="auto">
          <a:xfrm>
            <a:off x="6588125" y="3933825"/>
            <a:ext cx="2160588" cy="16557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Рациональная </a:t>
            </a:r>
          </a:p>
          <a:p>
            <a:pPr marL="342900" indent="-342900" algn="ctr">
              <a:lnSpc>
                <a:spcPct val="90000"/>
              </a:lnSpc>
            </a:pPr>
            <a:r>
              <a:rPr lang="ru-RU"/>
              <a:t>организация </a:t>
            </a:r>
          </a:p>
          <a:p>
            <a:pPr marL="342900" indent="-342900" algn="ctr">
              <a:lnSpc>
                <a:spcPct val="90000"/>
              </a:lnSpc>
            </a:pPr>
            <a:r>
              <a:rPr lang="ru-RU"/>
              <a:t>учебной и</a:t>
            </a:r>
          </a:p>
          <a:p>
            <a:pPr marL="342900" indent="-342900" algn="ctr">
              <a:lnSpc>
                <a:spcPct val="90000"/>
              </a:lnSpc>
            </a:pPr>
            <a:r>
              <a:rPr lang="ru-RU"/>
              <a:t>внеучебной </a:t>
            </a:r>
          </a:p>
          <a:p>
            <a:pPr marL="342900" indent="-342900" algn="ctr">
              <a:lnSpc>
                <a:spcPct val="90000"/>
              </a:lnSpc>
            </a:pPr>
            <a:r>
              <a:rPr lang="ru-RU"/>
              <a:t>жизни</a:t>
            </a:r>
          </a:p>
          <a:p>
            <a:pPr marL="342900" indent="-342900" algn="ctr">
              <a:lnSpc>
                <a:spcPct val="90000"/>
              </a:lnSpc>
            </a:pPr>
            <a:r>
              <a:rPr lang="ru-RU"/>
              <a:t>обучающихся</a:t>
            </a:r>
            <a:endParaRPr lang="ru-RU" sz="2000"/>
          </a:p>
        </p:txBody>
      </p:sp>
      <p:sp>
        <p:nvSpPr>
          <p:cNvPr id="69641" name="AutoShape 8"/>
          <p:cNvSpPr>
            <a:spLocks noChangeArrowheads="1"/>
          </p:cNvSpPr>
          <p:nvPr/>
        </p:nvSpPr>
        <p:spPr bwMode="auto">
          <a:xfrm>
            <a:off x="539750" y="4005263"/>
            <a:ext cx="2089150" cy="13684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dirty="0"/>
              <a:t>Реализация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42900" indent="-342900" algn="ctr"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модульных </a:t>
            </a:r>
          </a:p>
          <a:p>
            <a:pPr marL="342900" indent="-342900" algn="ctr"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образовательных </a:t>
            </a:r>
          </a:p>
          <a:p>
            <a:pPr marL="342900" indent="-342900" algn="ctr"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</a:t>
            </a:r>
            <a:endParaRPr lang="ru-RU" sz="2000" dirty="0"/>
          </a:p>
        </p:txBody>
      </p:sp>
      <p:sp>
        <p:nvSpPr>
          <p:cNvPr id="17420" name="AutoShape 27"/>
          <p:cNvSpPr>
            <a:spLocks noChangeArrowheads="1"/>
          </p:cNvSpPr>
          <p:nvPr/>
        </p:nvSpPr>
        <p:spPr bwMode="auto">
          <a:xfrm rot="-9374124">
            <a:off x="2700338" y="1557338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AutoShape 27"/>
          <p:cNvSpPr>
            <a:spLocks noChangeArrowheads="1"/>
          </p:cNvSpPr>
          <p:nvPr/>
        </p:nvSpPr>
        <p:spPr bwMode="auto">
          <a:xfrm rot="-1013263">
            <a:off x="5797550" y="1628775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AutoShape 27"/>
          <p:cNvSpPr>
            <a:spLocks noChangeArrowheads="1"/>
          </p:cNvSpPr>
          <p:nvPr/>
        </p:nvSpPr>
        <p:spPr bwMode="auto">
          <a:xfrm rot="1323548">
            <a:off x="5795963" y="3573463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AutoShape 27"/>
          <p:cNvSpPr>
            <a:spLocks noChangeArrowheads="1"/>
          </p:cNvSpPr>
          <p:nvPr/>
        </p:nvSpPr>
        <p:spPr bwMode="auto">
          <a:xfrm rot="5400000">
            <a:off x="4284663" y="400526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7" name="AutoShape 3"/>
          <p:cNvSpPr>
            <a:spLocks noChangeArrowheads="1"/>
          </p:cNvSpPr>
          <p:nvPr/>
        </p:nvSpPr>
        <p:spPr bwMode="auto">
          <a:xfrm>
            <a:off x="215900" y="5705475"/>
            <a:ext cx="3276600" cy="892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Tahoma" pitchFamily="34" charset="0"/>
              </a:rPr>
              <a:t>Внутренняя оценка</a:t>
            </a:r>
            <a:r>
              <a:rPr lang="ru-RU" sz="2000" dirty="0">
                <a:solidFill>
                  <a:srgbClr val="003399"/>
                </a:solidFill>
                <a:latin typeface="Tahoma" pitchFamily="34" charset="0"/>
              </a:rPr>
              <a:t>: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Tahoma" pitchFamily="34" charset="0"/>
              </a:rPr>
              <a:t>учитель</a:t>
            </a:r>
            <a:r>
              <a:rPr lang="ru-RU" sz="2000" dirty="0">
                <a:solidFill>
                  <a:srgbClr val="003399"/>
                </a:solidFill>
                <a:latin typeface="Tahoma" pitchFamily="34" charset="0"/>
              </a:rPr>
              <a:t>, </a:t>
            </a:r>
            <a:r>
              <a:rPr lang="ru-RU" sz="2000" b="1" dirty="0">
                <a:solidFill>
                  <a:srgbClr val="003399"/>
                </a:solidFill>
                <a:latin typeface="Tahoma" pitchFamily="34" charset="0"/>
              </a:rPr>
              <a:t>ученик</a:t>
            </a:r>
            <a:r>
              <a:rPr lang="ru-RU" sz="2000" dirty="0">
                <a:solidFill>
                  <a:srgbClr val="003399"/>
                </a:solidFill>
                <a:latin typeface="Tahoma" pitchFamily="34" charset="0"/>
              </a:rPr>
              <a:t>,</a:t>
            </a:r>
          </a:p>
          <a:p>
            <a:pPr algn="ctr">
              <a:defRPr/>
            </a:pPr>
            <a:r>
              <a:rPr lang="ru-RU" sz="2000" dirty="0">
                <a:solidFill>
                  <a:srgbClr val="003399"/>
                </a:solidFill>
                <a:latin typeface="Tahoma" pitchFamily="34" charset="0"/>
              </a:rPr>
              <a:t>ОУ и родители</a:t>
            </a:r>
          </a:p>
        </p:txBody>
      </p:sp>
      <p:sp>
        <p:nvSpPr>
          <p:cNvPr id="953348" name="AutoShape 4"/>
          <p:cNvSpPr>
            <a:spLocks noChangeArrowheads="1"/>
          </p:cNvSpPr>
          <p:nvPr/>
        </p:nvSpPr>
        <p:spPr bwMode="auto">
          <a:xfrm>
            <a:off x="5076825" y="1376363"/>
            <a:ext cx="3670300" cy="6842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Tahoma" pitchFamily="34" charset="0"/>
              </a:rPr>
              <a:t>Внешняя оценка</a:t>
            </a:r>
            <a:r>
              <a:rPr lang="ru-RU" sz="2000" dirty="0">
                <a:solidFill>
                  <a:srgbClr val="003399"/>
                </a:solidFill>
                <a:latin typeface="Tahoma" pitchFamily="34" charset="0"/>
              </a:rPr>
              <a:t>: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Tahoma" pitchFamily="34" charset="0"/>
              </a:rPr>
              <a:t>государственные службы</a:t>
            </a:r>
          </a:p>
        </p:txBody>
      </p:sp>
      <p:sp>
        <p:nvSpPr>
          <p:cNvPr id="953349" name="AutoShape 5"/>
          <p:cNvSpPr>
            <a:spLocks noChangeArrowheads="1"/>
          </p:cNvSpPr>
          <p:nvPr/>
        </p:nvSpPr>
        <p:spPr bwMode="auto">
          <a:xfrm>
            <a:off x="4140200" y="2492375"/>
            <a:ext cx="2087563" cy="539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  <a:latin typeface="Arial Narrow" pitchFamily="34" charset="0"/>
              </a:rPr>
              <a:t>аккредитация ОУ</a:t>
            </a:r>
          </a:p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  <a:latin typeface="Arial Narrow" pitchFamily="34" charset="0"/>
              </a:rPr>
              <a:t>аттестация кадров</a:t>
            </a:r>
          </a:p>
        </p:txBody>
      </p:sp>
      <p:sp>
        <p:nvSpPr>
          <p:cNvPr id="953350" name="AutoShape 6"/>
          <p:cNvSpPr>
            <a:spLocks noChangeArrowheads="1"/>
          </p:cNvSpPr>
          <p:nvPr/>
        </p:nvSpPr>
        <p:spPr bwMode="auto">
          <a:xfrm>
            <a:off x="6800850" y="2492375"/>
            <a:ext cx="215900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70000"/>
              </a:lnSpc>
              <a:defRPr/>
            </a:pPr>
            <a:r>
              <a:rPr lang="ru-RU" b="1" dirty="0">
                <a:solidFill>
                  <a:srgbClr val="003399"/>
                </a:solidFill>
                <a:latin typeface="Arial Narrow" pitchFamily="34" charset="0"/>
              </a:rPr>
              <a:t>мониторинг системы</a:t>
            </a:r>
          </a:p>
          <a:p>
            <a:pPr algn="ctr">
              <a:lnSpc>
                <a:spcPct val="70000"/>
              </a:lnSpc>
              <a:defRPr/>
            </a:pPr>
            <a:r>
              <a:rPr lang="ru-RU" b="1" dirty="0">
                <a:solidFill>
                  <a:srgbClr val="003399"/>
                </a:solidFill>
                <a:latin typeface="Arial Narrow" pitchFamily="34" charset="0"/>
              </a:rPr>
              <a:t>образования</a:t>
            </a:r>
            <a:r>
              <a:rPr lang="ru-RU" sz="2400" b="1" dirty="0">
                <a:solidFill>
                  <a:srgbClr val="003399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953351" name="Line 7"/>
          <p:cNvSpPr>
            <a:spLocks noChangeShapeType="1"/>
          </p:cNvSpPr>
          <p:nvPr/>
        </p:nvSpPr>
        <p:spPr bwMode="auto">
          <a:xfrm>
            <a:off x="5435600" y="2276475"/>
            <a:ext cx="266382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3352" name="Line 8"/>
          <p:cNvSpPr>
            <a:spLocks noChangeShapeType="1"/>
          </p:cNvSpPr>
          <p:nvPr/>
        </p:nvSpPr>
        <p:spPr bwMode="auto">
          <a:xfrm>
            <a:off x="6767513" y="2024063"/>
            <a:ext cx="0" cy="252412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3353" name="Line 9"/>
          <p:cNvSpPr>
            <a:spLocks noChangeShapeType="1"/>
          </p:cNvSpPr>
          <p:nvPr/>
        </p:nvSpPr>
        <p:spPr bwMode="auto">
          <a:xfrm>
            <a:off x="5435600" y="2276475"/>
            <a:ext cx="0" cy="18097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3354" name="Line 10"/>
          <p:cNvSpPr>
            <a:spLocks noChangeShapeType="1"/>
          </p:cNvSpPr>
          <p:nvPr/>
        </p:nvSpPr>
        <p:spPr bwMode="auto">
          <a:xfrm>
            <a:off x="8101013" y="2276475"/>
            <a:ext cx="0" cy="18097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3355" name="AutoShape 1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6696075" y="4976813"/>
            <a:ext cx="1476375" cy="10795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defRPr/>
            </a:pPr>
            <a:endParaRPr lang="ru-RU">
              <a:solidFill>
                <a:schemeClr val="bg2"/>
              </a:solidFill>
            </a:endParaRPr>
          </a:p>
        </p:txBody>
      </p:sp>
      <p:sp>
        <p:nvSpPr>
          <p:cNvPr id="953356" name="Rectangle 12"/>
          <p:cNvSpPr>
            <a:spLocks noChangeArrowheads="1"/>
          </p:cNvSpPr>
          <p:nvPr/>
        </p:nvSpPr>
        <p:spPr bwMode="auto">
          <a:xfrm>
            <a:off x="6372225" y="4473575"/>
            <a:ext cx="233997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ru-RU" sz="2400" b="1" dirty="0">
                <a:hlinkClick r:id="rId4" action="ppaction://hlinkfile"/>
              </a:rPr>
              <a:t>чтение, УУД</a:t>
            </a:r>
            <a:endParaRPr lang="ru-RU" sz="2400" b="1" dirty="0"/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5651500" y="5949950"/>
            <a:ext cx="162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2400" b="1">
                <a:hlinkClick r:id="rId5" action="ppaction://hlinkfile"/>
              </a:rPr>
              <a:t>русский</a:t>
            </a:r>
            <a:endParaRPr lang="ru-RU" sz="2400" b="1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7091363" y="5949950"/>
            <a:ext cx="205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2400" b="1">
                <a:hlinkClick r:id="rId6" action="ppaction://hlinkfile"/>
              </a:rPr>
              <a:t>математика</a:t>
            </a:r>
            <a:endParaRPr lang="ru-RU" sz="2400" b="1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3708400" y="4929188"/>
            <a:ext cx="2087563" cy="727075"/>
          </a:xfrm>
          <a:prstGeom prst="rect">
            <a:avLst/>
          </a:prstGeom>
          <a:noFill/>
          <a:ln w="25400">
            <a:solidFill>
              <a:srgbClr val="003399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2000" b="1">
                <a:solidFill>
                  <a:srgbClr val="003399"/>
                </a:solidFill>
                <a:latin typeface="Tahoma" pitchFamily="34" charset="0"/>
              </a:rPr>
              <a:t>три итоговые работы</a:t>
            </a:r>
            <a:endParaRPr lang="ru-RU" sz="2000" b="1">
              <a:solidFill>
                <a:srgbClr val="003399"/>
              </a:solidFill>
            </a:endParaRPr>
          </a:p>
        </p:txBody>
      </p:sp>
      <p:sp>
        <p:nvSpPr>
          <p:cNvPr id="953360" name="AutoShape 16"/>
          <p:cNvSpPr>
            <a:spLocks noChangeArrowheads="1"/>
          </p:cNvSpPr>
          <p:nvPr/>
        </p:nvSpPr>
        <p:spPr bwMode="auto">
          <a:xfrm>
            <a:off x="1476375" y="3429000"/>
            <a:ext cx="1871663" cy="172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99"/>
                </a:solidFill>
                <a:latin typeface="Tahoma" pitchFamily="34" charset="0"/>
              </a:rPr>
              <a:t>итоговая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Tahoma" pitchFamily="34" charset="0"/>
              </a:rPr>
              <a:t>оценка</a:t>
            </a:r>
          </a:p>
        </p:txBody>
      </p:sp>
      <p:sp>
        <p:nvSpPr>
          <p:cNvPr id="18448" name="Rectangle 17"/>
          <p:cNvSpPr>
            <a:spLocks noChangeArrowheads="1"/>
          </p:cNvSpPr>
          <p:nvPr/>
        </p:nvSpPr>
        <p:spPr bwMode="auto">
          <a:xfrm>
            <a:off x="4427538" y="4221163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3600" b="1">
                <a:solidFill>
                  <a:srgbClr val="003399"/>
                </a:solidFill>
              </a:rPr>
              <a:t>+</a:t>
            </a:r>
          </a:p>
        </p:txBody>
      </p:sp>
      <p:sp>
        <p:nvSpPr>
          <p:cNvPr id="953362" name="Rectangle 18"/>
          <p:cNvSpPr>
            <a:spLocks noChangeArrowheads="1"/>
          </p:cNvSpPr>
          <p:nvPr/>
        </p:nvSpPr>
        <p:spPr bwMode="auto">
          <a:xfrm>
            <a:off x="3708400" y="3573463"/>
            <a:ext cx="2044700" cy="727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Tahoma" pitchFamily="34" charset="0"/>
                <a:hlinkClick r:id="rId7" action="ppaction://hlinkpres?slideindex=1&amp;slidetitle="/>
              </a:rPr>
              <a:t>накопленная оценка</a:t>
            </a:r>
            <a:endParaRPr lang="ru-RU" sz="2000" b="1" dirty="0">
              <a:solidFill>
                <a:srgbClr val="003399"/>
              </a:solidFill>
            </a:endParaRPr>
          </a:p>
        </p:txBody>
      </p:sp>
      <p:sp>
        <p:nvSpPr>
          <p:cNvPr id="953363" name="AutoShape 19"/>
          <p:cNvSpPr>
            <a:spLocks noChangeArrowheads="1"/>
          </p:cNvSpPr>
          <p:nvPr/>
        </p:nvSpPr>
        <p:spPr bwMode="auto">
          <a:xfrm rot="-5400000">
            <a:off x="6785769" y="3555206"/>
            <a:ext cx="1260475" cy="360363"/>
          </a:xfrm>
          <a:custGeom>
            <a:avLst/>
            <a:gdLst>
              <a:gd name="T0" fmla="*/ 1053703 w 21600"/>
              <a:gd name="T1" fmla="*/ 0 h 21600"/>
              <a:gd name="T2" fmla="*/ 0 w 21600"/>
              <a:gd name="T3" fmla="*/ 234157 h 21600"/>
              <a:gd name="T4" fmla="*/ 1053703 w 21600"/>
              <a:gd name="T5" fmla="*/ 468313 h 21600"/>
              <a:gd name="T6" fmla="*/ 1404938 w 21600"/>
              <a:gd name="T7" fmla="*/ 23415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8451" name="AutoShape 20"/>
          <p:cNvSpPr>
            <a:spLocks noChangeArrowheads="1"/>
          </p:cNvSpPr>
          <p:nvPr/>
        </p:nvSpPr>
        <p:spPr bwMode="auto">
          <a:xfrm>
            <a:off x="7812088" y="3500438"/>
            <a:ext cx="1189037" cy="684212"/>
          </a:xfrm>
          <a:prstGeom prst="wedgeRectCallout">
            <a:avLst>
              <a:gd name="adj1" fmla="val -67356"/>
              <a:gd name="adj2" fmla="val 25407"/>
            </a:avLst>
          </a:prstGeom>
          <a:gradFill rotWithShape="1">
            <a:gsLst>
              <a:gs pos="0">
                <a:srgbClr val="DDDDDD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>
              <a:latin typeface="Tahoma" pitchFamily="34" charset="0"/>
            </a:endParaRPr>
          </a:p>
        </p:txBody>
      </p:sp>
      <p:sp>
        <p:nvSpPr>
          <p:cNvPr id="953365" name="Text Box 21"/>
          <p:cNvSpPr txBox="1">
            <a:spLocks noChangeArrowheads="1"/>
          </p:cNvSpPr>
          <p:nvPr/>
        </p:nvSpPr>
        <p:spPr bwMode="auto">
          <a:xfrm>
            <a:off x="7775575" y="3500438"/>
            <a:ext cx="1223963" cy="574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000" b="1" i="1">
                <a:solidFill>
                  <a:schemeClr val="bg2"/>
                </a:solidFill>
                <a:latin typeface="Tahoma" pitchFamily="34" charset="0"/>
              </a:rPr>
              <a:t>Выборочное</a:t>
            </a:r>
          </a:p>
          <a:p>
            <a:pPr algn="ctr">
              <a:defRPr/>
            </a:pPr>
            <a:r>
              <a:rPr lang="ru-RU" sz="1000" b="1" i="1">
                <a:solidFill>
                  <a:schemeClr val="bg2"/>
                </a:solidFill>
                <a:latin typeface="Tahoma" pitchFamily="34" charset="0"/>
              </a:rPr>
              <a:t>обследование</a:t>
            </a:r>
          </a:p>
          <a:p>
            <a:pPr algn="ctr">
              <a:defRPr/>
            </a:pPr>
            <a:r>
              <a:rPr lang="ru-RU" sz="1000" b="1" i="1">
                <a:solidFill>
                  <a:schemeClr val="bg2"/>
                </a:solidFill>
                <a:latin typeface="Tahoma" pitchFamily="34" charset="0"/>
              </a:rPr>
              <a:t>работ уч-ся</a:t>
            </a:r>
          </a:p>
        </p:txBody>
      </p:sp>
      <p:sp>
        <p:nvSpPr>
          <p:cNvPr id="953366" name="AutoShape 22"/>
          <p:cNvSpPr>
            <a:spLocks noChangeArrowheads="1"/>
          </p:cNvSpPr>
          <p:nvPr/>
        </p:nvSpPr>
        <p:spPr bwMode="auto">
          <a:xfrm rot="10800000">
            <a:off x="6300788" y="2636838"/>
            <a:ext cx="396875" cy="287337"/>
          </a:xfrm>
          <a:custGeom>
            <a:avLst/>
            <a:gdLst>
              <a:gd name="T0" fmla="*/ 297656 w 21600"/>
              <a:gd name="T1" fmla="*/ 0 h 21600"/>
              <a:gd name="T2" fmla="*/ 0 w 21600"/>
              <a:gd name="T3" fmla="*/ 234156 h 21600"/>
              <a:gd name="T4" fmla="*/ 297656 w 21600"/>
              <a:gd name="T5" fmla="*/ 468312 h 21600"/>
              <a:gd name="T6" fmla="*/ 396875 w 21600"/>
              <a:gd name="T7" fmla="*/ 23415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25400" algn="ctr">
            <a:solidFill>
              <a:srgbClr val="23236F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454" name="AutoShape 23"/>
          <p:cNvSpPr>
            <a:spLocks noChangeArrowheads="1"/>
          </p:cNvSpPr>
          <p:nvPr/>
        </p:nvSpPr>
        <p:spPr bwMode="auto">
          <a:xfrm rot="-5400000">
            <a:off x="4660900" y="3124201"/>
            <a:ext cx="325437" cy="3603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50000">
                <a:srgbClr val="DDDDDD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53368" name="AutoShape 24"/>
          <p:cNvSpPr>
            <a:spLocks noChangeArrowheads="1"/>
          </p:cNvSpPr>
          <p:nvPr/>
        </p:nvSpPr>
        <p:spPr bwMode="auto">
          <a:xfrm>
            <a:off x="2627313" y="2420938"/>
            <a:ext cx="1368425" cy="46831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53369" name="AutoShape 25"/>
          <p:cNvSpPr>
            <a:spLocks noChangeArrowheads="1"/>
          </p:cNvSpPr>
          <p:nvPr/>
        </p:nvSpPr>
        <p:spPr bwMode="auto">
          <a:xfrm>
            <a:off x="395288" y="1952625"/>
            <a:ext cx="2087562" cy="11160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</a:rPr>
              <a:t>Необходимые</a:t>
            </a:r>
          </a:p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</a:rPr>
              <a:t>дополнительные</a:t>
            </a:r>
          </a:p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</a:rPr>
              <a:t>данные/</a:t>
            </a:r>
            <a:r>
              <a:rPr lang="ru-RU" b="1" dirty="0" err="1">
                <a:solidFill>
                  <a:srgbClr val="003399"/>
                </a:solidFill>
              </a:rPr>
              <a:t>исслед</a:t>
            </a:r>
            <a:r>
              <a:rPr lang="ru-RU" b="1" dirty="0">
                <a:solidFill>
                  <a:srgbClr val="003399"/>
                </a:solidFill>
              </a:rPr>
              <a:t>.</a:t>
            </a:r>
          </a:p>
        </p:txBody>
      </p:sp>
      <p:pic>
        <p:nvPicPr>
          <p:cNvPr id="18457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2388" y="873125"/>
            <a:ext cx="1836737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6334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Tahoma" pitchFamily="34" charset="0"/>
              </a:rPr>
              <a:t>Система оценки достижения планируемых результатов  </a:t>
            </a:r>
            <a:endParaRPr 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26C25D-C124-4CA7-BCEC-4C7891F1528F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2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69C5A17-8AB2-4F94-A684-E345D7193737}" type="slidenum">
              <a:rPr lang="ru-RU" sz="1400">
                <a:latin typeface="+mn-lt"/>
              </a:rPr>
              <a:pPr algn="r">
                <a:defRPr/>
              </a:pPr>
              <a:t>18</a:t>
            </a:fld>
            <a:endParaRPr lang="ru-RU" sz="1400">
              <a:latin typeface="+mn-lt"/>
            </a:endParaRPr>
          </a:p>
        </p:txBody>
      </p:sp>
      <p:sp>
        <p:nvSpPr>
          <p:cNvPr id="147474" name="Rectangle 18"/>
          <p:cNvSpPr>
            <a:spLocks noChangeArrowheads="1"/>
          </p:cNvSpPr>
          <p:nvPr/>
        </p:nvSpPr>
        <p:spPr bwMode="auto">
          <a:xfrm>
            <a:off x="250825" y="115888"/>
            <a:ext cx="4238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3300"/>
                </a:solidFill>
              </a:rPr>
              <a:t>Исполнение стандарта</a:t>
            </a:r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>
            <a:off x="2339975" y="981075"/>
            <a:ext cx="4464050" cy="7921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/>
              <a:t>Примерная основная образовательная </a:t>
            </a:r>
          </a:p>
          <a:p>
            <a:pPr marL="342900" indent="-342900" algn="ctr"/>
            <a:r>
              <a:rPr lang="ru-RU" sz="1600"/>
              <a:t>программа начального общего образования</a:t>
            </a:r>
            <a:endParaRPr lang="ru-RU" sz="2000"/>
          </a:p>
        </p:txBody>
      </p:sp>
      <p:sp>
        <p:nvSpPr>
          <p:cNvPr id="19462" name="AutoShape 26"/>
          <p:cNvSpPr>
            <a:spLocks noChangeArrowheads="1"/>
          </p:cNvSpPr>
          <p:nvPr/>
        </p:nvSpPr>
        <p:spPr bwMode="auto">
          <a:xfrm>
            <a:off x="2339975" y="2781300"/>
            <a:ext cx="4392613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algn="ctr"/>
            <a:r>
              <a:rPr lang="ru-RU" sz="1600" b="1"/>
              <a:t>Образовательное </a:t>
            </a:r>
          </a:p>
          <a:p>
            <a:pPr algn="ctr"/>
            <a:r>
              <a:rPr lang="ru-RU" sz="1600" b="1"/>
              <a:t>учреждение разрабатывает </a:t>
            </a:r>
          </a:p>
          <a:p>
            <a:pPr algn="ctr"/>
            <a:r>
              <a:rPr lang="ru-RU" sz="1600" b="1"/>
              <a:t>самостоятельно с учетом типа </a:t>
            </a:r>
          </a:p>
          <a:p>
            <a:pPr algn="ctr"/>
            <a:r>
              <a:rPr lang="ru-RU" sz="1600" b="1"/>
              <a:t>и вида ОУ</a:t>
            </a:r>
            <a:endParaRPr lang="ru-RU" sz="800" b="1"/>
          </a:p>
        </p:txBody>
      </p:sp>
      <p:sp>
        <p:nvSpPr>
          <p:cNvPr id="19463" name="AutoShape 27"/>
          <p:cNvSpPr>
            <a:spLocks noChangeArrowheads="1"/>
          </p:cNvSpPr>
          <p:nvPr/>
        </p:nvSpPr>
        <p:spPr bwMode="auto">
          <a:xfrm rot="8574595">
            <a:off x="2771775" y="422116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5435600" y="5013325"/>
            <a:ext cx="2592388" cy="12239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/>
              <a:t>Локальные акты </a:t>
            </a:r>
          </a:p>
          <a:p>
            <a:pPr marL="342900" indent="-342900" algn="ctr"/>
            <a:r>
              <a:rPr lang="ru-RU" sz="1400"/>
              <a:t>по вопросам организации </a:t>
            </a:r>
          </a:p>
          <a:p>
            <a:pPr marL="342900" indent="-342900" algn="ctr"/>
            <a:r>
              <a:rPr lang="ru-RU" sz="1400"/>
              <a:t>и осуществления </a:t>
            </a:r>
          </a:p>
          <a:p>
            <a:pPr marL="342900" indent="-342900" algn="ctr"/>
            <a:r>
              <a:rPr lang="ru-RU" sz="1400"/>
              <a:t>образовательного процесса, </a:t>
            </a:r>
          </a:p>
          <a:p>
            <a:pPr marL="342900" indent="-342900" algn="ctr"/>
            <a:r>
              <a:rPr lang="ru-RU" sz="1400"/>
              <a:t>определенные уставом ОУ</a:t>
            </a:r>
            <a:endParaRPr lang="ru-RU" sz="2000"/>
          </a:p>
        </p:txBody>
      </p:sp>
      <p:sp>
        <p:nvSpPr>
          <p:cNvPr id="147479" name="AutoShape 8"/>
          <p:cNvSpPr>
            <a:spLocks noChangeArrowheads="1"/>
          </p:cNvSpPr>
          <p:nvPr/>
        </p:nvSpPr>
        <p:spPr bwMode="auto">
          <a:xfrm>
            <a:off x="1258888" y="5013325"/>
            <a:ext cx="2449512" cy="12239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Основная </a:t>
            </a:r>
          </a:p>
          <a:p>
            <a:pPr marL="342900" indent="-342900" algn="ctr">
              <a:defRPr/>
            </a:pP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образовательная</a:t>
            </a:r>
          </a:p>
          <a:p>
            <a:pPr marL="342900" indent="-342900" algn="ctr">
              <a:defRPr/>
            </a:pP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начального</a:t>
            </a:r>
          </a:p>
          <a:p>
            <a:pPr marL="342900" indent="-342900" algn="ctr">
              <a:defRPr/>
            </a:pP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общего образования ОУ</a:t>
            </a:r>
            <a:endParaRPr lang="ru-RU" sz="2000"/>
          </a:p>
        </p:txBody>
      </p:sp>
      <p:sp>
        <p:nvSpPr>
          <p:cNvPr id="19466" name="AutoShape 27"/>
          <p:cNvSpPr>
            <a:spLocks noChangeArrowheads="1"/>
          </p:cNvSpPr>
          <p:nvPr/>
        </p:nvSpPr>
        <p:spPr bwMode="auto">
          <a:xfrm rot="5400000">
            <a:off x="4213225" y="1987551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19467" name="AutoShape 27"/>
          <p:cNvSpPr>
            <a:spLocks noChangeArrowheads="1"/>
          </p:cNvSpPr>
          <p:nvPr/>
        </p:nvSpPr>
        <p:spPr bwMode="auto">
          <a:xfrm rot="2611598">
            <a:off x="5580063" y="4221163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570663"/>
            <a:ext cx="2133600" cy="287337"/>
          </a:xfrm>
          <a:noFill/>
        </p:spPr>
        <p:txBody>
          <a:bodyPr/>
          <a:lstStyle/>
          <a:p>
            <a:fld id="{0A0F35E6-1A2F-44D0-96BC-F54F3D806514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1982788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26654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339725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4165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4927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56880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79388" y="1628775"/>
            <a:ext cx="90011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accent2"/>
                </a:solidFill>
              </a:rPr>
              <a:t>2010-11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179388" y="1989138"/>
            <a:ext cx="90011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2011-12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1187450" y="836613"/>
            <a:ext cx="14398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-  обязательное введение ФГОС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3635375" y="836613"/>
            <a:ext cx="1903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-  введение ФГОС по мере готовности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1403350" y="2060575"/>
            <a:ext cx="360363" cy="276225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8459788" y="765175"/>
            <a:ext cx="360362" cy="5822950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</a:p>
          <a:p>
            <a:pPr>
              <a:spcBef>
                <a:spcPct val="50000"/>
              </a:spcBef>
              <a:defRPr/>
            </a:pPr>
            <a:endParaRPr lang="ru-RU" sz="11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endParaRPr lang="ru-RU" sz="11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11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Ь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1403350" y="1628775"/>
            <a:ext cx="358775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0" y="0"/>
            <a:ext cx="9144000" cy="736600"/>
          </a:xfrm>
          <a:prstGeom prst="rect">
            <a:avLst/>
          </a:prstGeom>
          <a:solidFill>
            <a:srgbClr val="003399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Введение федерального государственного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стандарта общего образования</a:t>
            </a:r>
            <a:endParaRPr lang="ru-RU" sz="3200" b="1">
              <a:solidFill>
                <a:schemeClr val="bg1"/>
              </a:solidFill>
            </a:endParaRP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179388" y="2349500"/>
            <a:ext cx="833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accent2"/>
                </a:solidFill>
              </a:rPr>
              <a:t>2012-13</a:t>
            </a:r>
          </a:p>
        </p:txBody>
      </p:sp>
      <p:sp>
        <p:nvSpPr>
          <p:cNvPr id="20498" name="Text Box 17"/>
          <p:cNvSpPr txBox="1">
            <a:spLocks noChangeArrowheads="1"/>
          </p:cNvSpPr>
          <p:nvPr/>
        </p:nvSpPr>
        <p:spPr bwMode="auto">
          <a:xfrm>
            <a:off x="179388" y="2708275"/>
            <a:ext cx="90011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2013-14</a:t>
            </a: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179388" y="3068638"/>
            <a:ext cx="900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accent2"/>
                </a:solidFill>
              </a:rPr>
              <a:t>2014-15</a:t>
            </a: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179388" y="3860800"/>
            <a:ext cx="833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accent2"/>
                </a:solidFill>
              </a:rPr>
              <a:t>2016-17</a:t>
            </a:r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179388" y="4581525"/>
            <a:ext cx="833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accent2"/>
                </a:solidFill>
              </a:rPr>
              <a:t>2018-19</a:t>
            </a:r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179388" y="5373688"/>
            <a:ext cx="833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accent2"/>
                </a:solidFill>
              </a:rPr>
              <a:t>2020-21</a:t>
            </a:r>
          </a:p>
        </p:txBody>
      </p:sp>
      <p:sp>
        <p:nvSpPr>
          <p:cNvPr id="20503" name="Text Box 22"/>
          <p:cNvSpPr txBox="1">
            <a:spLocks noChangeArrowheads="1"/>
          </p:cNvSpPr>
          <p:nvPr/>
        </p:nvSpPr>
        <p:spPr bwMode="auto">
          <a:xfrm>
            <a:off x="179388" y="4221163"/>
            <a:ext cx="90011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2017-18</a:t>
            </a:r>
          </a:p>
        </p:txBody>
      </p:sp>
      <p:sp>
        <p:nvSpPr>
          <p:cNvPr id="20504" name="Text Box 23"/>
          <p:cNvSpPr txBox="1">
            <a:spLocks noChangeArrowheads="1"/>
          </p:cNvSpPr>
          <p:nvPr/>
        </p:nvSpPr>
        <p:spPr bwMode="auto">
          <a:xfrm>
            <a:off x="179388" y="4941888"/>
            <a:ext cx="971550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2019-20</a:t>
            </a:r>
          </a:p>
        </p:txBody>
      </p:sp>
      <p:sp>
        <p:nvSpPr>
          <p:cNvPr id="20505" name="Text Box 24"/>
          <p:cNvSpPr txBox="1">
            <a:spLocks noChangeArrowheads="1"/>
          </p:cNvSpPr>
          <p:nvPr/>
        </p:nvSpPr>
        <p:spPr bwMode="auto">
          <a:xfrm>
            <a:off x="179388" y="5734050"/>
            <a:ext cx="90011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2021-22</a:t>
            </a:r>
          </a:p>
        </p:txBody>
      </p:sp>
      <p:sp>
        <p:nvSpPr>
          <p:cNvPr id="20506" name="Text Box 25"/>
          <p:cNvSpPr txBox="1">
            <a:spLocks noChangeArrowheads="1"/>
          </p:cNvSpPr>
          <p:nvPr/>
        </p:nvSpPr>
        <p:spPr bwMode="auto">
          <a:xfrm>
            <a:off x="179388" y="3429000"/>
            <a:ext cx="900112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2015-16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1403350" y="350043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1403350" y="386080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1403350" y="4221163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>
            <a:off x="1403350" y="4581525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1403350" y="494188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1403350" y="537368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48" name="Text Box 32"/>
          <p:cNvSpPr txBox="1">
            <a:spLocks noChangeArrowheads="1"/>
          </p:cNvSpPr>
          <p:nvPr/>
        </p:nvSpPr>
        <p:spPr bwMode="auto">
          <a:xfrm>
            <a:off x="1403350" y="573405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1403350" y="3141663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1403350" y="242093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1403350" y="278130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1835150" y="2060575"/>
            <a:ext cx="358775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1835150" y="242093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2195513" y="2420938"/>
            <a:ext cx="360362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2627313" y="2420938"/>
            <a:ext cx="360362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auto">
          <a:xfrm>
            <a:off x="1835150" y="278130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2266950" y="2781300"/>
            <a:ext cx="358775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2700338" y="2781300"/>
            <a:ext cx="360362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684213" y="908050"/>
            <a:ext cx="360362" cy="238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9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3059113" y="908050"/>
            <a:ext cx="360362" cy="2381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61" name="Text Box 45"/>
          <p:cNvSpPr txBox="1">
            <a:spLocks noChangeArrowheads="1"/>
          </p:cNvSpPr>
          <p:nvPr/>
        </p:nvSpPr>
        <p:spPr bwMode="auto">
          <a:xfrm>
            <a:off x="3132138" y="2781300"/>
            <a:ext cx="361950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3563938" y="2781300"/>
            <a:ext cx="360362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86063" name="Text Box 47"/>
          <p:cNvSpPr txBox="1">
            <a:spLocks noChangeArrowheads="1"/>
          </p:cNvSpPr>
          <p:nvPr/>
        </p:nvSpPr>
        <p:spPr bwMode="auto">
          <a:xfrm>
            <a:off x="3995738" y="2781300"/>
            <a:ext cx="360362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6064" name="Text Box 48"/>
          <p:cNvSpPr txBox="1">
            <a:spLocks noChangeArrowheads="1"/>
          </p:cNvSpPr>
          <p:nvPr/>
        </p:nvSpPr>
        <p:spPr bwMode="auto">
          <a:xfrm>
            <a:off x="1835150" y="3141663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065" name="Text Box 49"/>
          <p:cNvSpPr txBox="1">
            <a:spLocks noChangeArrowheads="1"/>
          </p:cNvSpPr>
          <p:nvPr/>
        </p:nvSpPr>
        <p:spPr bwMode="auto">
          <a:xfrm>
            <a:off x="2266950" y="3141663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2700338" y="3141663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3132138" y="3141663"/>
            <a:ext cx="361950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068" name="Text Box 52"/>
          <p:cNvSpPr txBox="1">
            <a:spLocks noChangeArrowheads="1"/>
          </p:cNvSpPr>
          <p:nvPr/>
        </p:nvSpPr>
        <p:spPr bwMode="auto">
          <a:xfrm>
            <a:off x="3563938" y="3141663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86069" name="Text Box 53"/>
          <p:cNvSpPr txBox="1">
            <a:spLocks noChangeArrowheads="1"/>
          </p:cNvSpPr>
          <p:nvPr/>
        </p:nvSpPr>
        <p:spPr bwMode="auto">
          <a:xfrm>
            <a:off x="3995738" y="3141663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6070" name="Text Box 54"/>
          <p:cNvSpPr txBox="1">
            <a:spLocks noChangeArrowheads="1"/>
          </p:cNvSpPr>
          <p:nvPr/>
        </p:nvSpPr>
        <p:spPr bwMode="auto">
          <a:xfrm>
            <a:off x="4427538" y="3141663"/>
            <a:ext cx="358775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6071" name="Text Box 55"/>
          <p:cNvSpPr txBox="1">
            <a:spLocks noChangeArrowheads="1"/>
          </p:cNvSpPr>
          <p:nvPr/>
        </p:nvSpPr>
        <p:spPr bwMode="auto">
          <a:xfrm>
            <a:off x="4859338" y="3141663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072" name="Text Box 56"/>
          <p:cNvSpPr txBox="1">
            <a:spLocks noChangeArrowheads="1"/>
          </p:cNvSpPr>
          <p:nvPr/>
        </p:nvSpPr>
        <p:spPr bwMode="auto">
          <a:xfrm>
            <a:off x="1835150" y="350043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073" name="Text Box 57"/>
          <p:cNvSpPr txBox="1">
            <a:spLocks noChangeArrowheads="1"/>
          </p:cNvSpPr>
          <p:nvPr/>
        </p:nvSpPr>
        <p:spPr bwMode="auto">
          <a:xfrm>
            <a:off x="2266950" y="350043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074" name="Text Box 58"/>
          <p:cNvSpPr txBox="1">
            <a:spLocks noChangeArrowheads="1"/>
          </p:cNvSpPr>
          <p:nvPr/>
        </p:nvSpPr>
        <p:spPr bwMode="auto">
          <a:xfrm>
            <a:off x="2700338" y="350043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6075" name="Text Box 59"/>
          <p:cNvSpPr txBox="1">
            <a:spLocks noChangeArrowheads="1"/>
          </p:cNvSpPr>
          <p:nvPr/>
        </p:nvSpPr>
        <p:spPr bwMode="auto">
          <a:xfrm>
            <a:off x="3132138" y="350043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076" name="Text Box 60"/>
          <p:cNvSpPr txBox="1">
            <a:spLocks noChangeArrowheads="1"/>
          </p:cNvSpPr>
          <p:nvPr/>
        </p:nvSpPr>
        <p:spPr bwMode="auto">
          <a:xfrm>
            <a:off x="3563938" y="3500438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86077" name="Text Box 61"/>
          <p:cNvSpPr txBox="1">
            <a:spLocks noChangeArrowheads="1"/>
          </p:cNvSpPr>
          <p:nvPr/>
        </p:nvSpPr>
        <p:spPr bwMode="auto">
          <a:xfrm>
            <a:off x="3995738" y="3500438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6078" name="Text Box 62"/>
          <p:cNvSpPr txBox="1">
            <a:spLocks noChangeArrowheads="1"/>
          </p:cNvSpPr>
          <p:nvPr/>
        </p:nvSpPr>
        <p:spPr bwMode="auto">
          <a:xfrm>
            <a:off x="4427538" y="3500438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86079" name="Text Box 63"/>
          <p:cNvSpPr txBox="1">
            <a:spLocks noChangeArrowheads="1"/>
          </p:cNvSpPr>
          <p:nvPr/>
        </p:nvSpPr>
        <p:spPr bwMode="auto">
          <a:xfrm>
            <a:off x="4859338" y="3500438"/>
            <a:ext cx="361950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6080" name="Text Box 64"/>
          <p:cNvSpPr txBox="1">
            <a:spLocks noChangeArrowheads="1"/>
          </p:cNvSpPr>
          <p:nvPr/>
        </p:nvSpPr>
        <p:spPr bwMode="auto">
          <a:xfrm>
            <a:off x="5357813" y="3500438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081" name="Text Box 65"/>
          <p:cNvSpPr txBox="1">
            <a:spLocks noChangeArrowheads="1"/>
          </p:cNvSpPr>
          <p:nvPr/>
        </p:nvSpPr>
        <p:spPr bwMode="auto">
          <a:xfrm>
            <a:off x="1835150" y="386080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082" name="Text Box 66"/>
          <p:cNvSpPr txBox="1">
            <a:spLocks noChangeArrowheads="1"/>
          </p:cNvSpPr>
          <p:nvPr/>
        </p:nvSpPr>
        <p:spPr bwMode="auto">
          <a:xfrm>
            <a:off x="2266950" y="386080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083" name="Text Box 67"/>
          <p:cNvSpPr txBox="1">
            <a:spLocks noChangeArrowheads="1"/>
          </p:cNvSpPr>
          <p:nvPr/>
        </p:nvSpPr>
        <p:spPr bwMode="auto">
          <a:xfrm>
            <a:off x="2700338" y="386080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6084" name="Text Box 68"/>
          <p:cNvSpPr txBox="1">
            <a:spLocks noChangeArrowheads="1"/>
          </p:cNvSpPr>
          <p:nvPr/>
        </p:nvSpPr>
        <p:spPr bwMode="auto">
          <a:xfrm>
            <a:off x="3132138" y="386080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085" name="Text Box 69"/>
          <p:cNvSpPr txBox="1">
            <a:spLocks noChangeArrowheads="1"/>
          </p:cNvSpPr>
          <p:nvPr/>
        </p:nvSpPr>
        <p:spPr bwMode="auto">
          <a:xfrm>
            <a:off x="3563938" y="386080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6086" name="Text Box 70"/>
          <p:cNvSpPr txBox="1">
            <a:spLocks noChangeArrowheads="1"/>
          </p:cNvSpPr>
          <p:nvPr/>
        </p:nvSpPr>
        <p:spPr bwMode="auto">
          <a:xfrm>
            <a:off x="3995738" y="3860800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6087" name="Text Box 71"/>
          <p:cNvSpPr txBox="1">
            <a:spLocks noChangeArrowheads="1"/>
          </p:cNvSpPr>
          <p:nvPr/>
        </p:nvSpPr>
        <p:spPr bwMode="auto">
          <a:xfrm>
            <a:off x="4427538" y="3860800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86088" name="Text Box 72"/>
          <p:cNvSpPr txBox="1">
            <a:spLocks noChangeArrowheads="1"/>
          </p:cNvSpPr>
          <p:nvPr/>
        </p:nvSpPr>
        <p:spPr bwMode="auto">
          <a:xfrm>
            <a:off x="4859338" y="3860800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86089" name="Text Box 73"/>
          <p:cNvSpPr txBox="1">
            <a:spLocks noChangeArrowheads="1"/>
          </p:cNvSpPr>
          <p:nvPr/>
        </p:nvSpPr>
        <p:spPr bwMode="auto">
          <a:xfrm>
            <a:off x="5364163" y="3860800"/>
            <a:ext cx="361950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6090" name="Text Box 74"/>
          <p:cNvSpPr txBox="1">
            <a:spLocks noChangeArrowheads="1"/>
          </p:cNvSpPr>
          <p:nvPr/>
        </p:nvSpPr>
        <p:spPr bwMode="auto">
          <a:xfrm>
            <a:off x="5857875" y="3857625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091" name="Text Box 75"/>
          <p:cNvSpPr txBox="1">
            <a:spLocks noChangeArrowheads="1"/>
          </p:cNvSpPr>
          <p:nvPr/>
        </p:nvSpPr>
        <p:spPr bwMode="auto">
          <a:xfrm>
            <a:off x="1835150" y="4221163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092" name="Text Box 76"/>
          <p:cNvSpPr txBox="1">
            <a:spLocks noChangeArrowheads="1"/>
          </p:cNvSpPr>
          <p:nvPr/>
        </p:nvSpPr>
        <p:spPr bwMode="auto">
          <a:xfrm>
            <a:off x="2266950" y="4221163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093" name="Text Box 77"/>
          <p:cNvSpPr txBox="1">
            <a:spLocks noChangeArrowheads="1"/>
          </p:cNvSpPr>
          <p:nvPr/>
        </p:nvSpPr>
        <p:spPr bwMode="auto">
          <a:xfrm>
            <a:off x="2700338" y="4221163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6094" name="Text Box 78"/>
          <p:cNvSpPr txBox="1">
            <a:spLocks noChangeArrowheads="1"/>
          </p:cNvSpPr>
          <p:nvPr/>
        </p:nvSpPr>
        <p:spPr bwMode="auto">
          <a:xfrm>
            <a:off x="3132138" y="4221163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095" name="Text Box 79"/>
          <p:cNvSpPr txBox="1">
            <a:spLocks noChangeArrowheads="1"/>
          </p:cNvSpPr>
          <p:nvPr/>
        </p:nvSpPr>
        <p:spPr bwMode="auto">
          <a:xfrm>
            <a:off x="3563938" y="4221163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6096" name="Text Box 80"/>
          <p:cNvSpPr txBox="1">
            <a:spLocks noChangeArrowheads="1"/>
          </p:cNvSpPr>
          <p:nvPr/>
        </p:nvSpPr>
        <p:spPr bwMode="auto">
          <a:xfrm>
            <a:off x="3995738" y="4221163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6097" name="Text Box 81"/>
          <p:cNvSpPr txBox="1">
            <a:spLocks noChangeArrowheads="1"/>
          </p:cNvSpPr>
          <p:nvPr/>
        </p:nvSpPr>
        <p:spPr bwMode="auto">
          <a:xfrm>
            <a:off x="1835150" y="4581525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098" name="Text Box 82"/>
          <p:cNvSpPr txBox="1">
            <a:spLocks noChangeArrowheads="1"/>
          </p:cNvSpPr>
          <p:nvPr/>
        </p:nvSpPr>
        <p:spPr bwMode="auto">
          <a:xfrm>
            <a:off x="2266950" y="4581525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099" name="Text Box 83"/>
          <p:cNvSpPr txBox="1">
            <a:spLocks noChangeArrowheads="1"/>
          </p:cNvSpPr>
          <p:nvPr/>
        </p:nvSpPr>
        <p:spPr bwMode="auto">
          <a:xfrm>
            <a:off x="2700338" y="4581525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6100" name="Text Box 84"/>
          <p:cNvSpPr txBox="1">
            <a:spLocks noChangeArrowheads="1"/>
          </p:cNvSpPr>
          <p:nvPr/>
        </p:nvSpPr>
        <p:spPr bwMode="auto">
          <a:xfrm>
            <a:off x="3132138" y="4581525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101" name="Text Box 85"/>
          <p:cNvSpPr txBox="1">
            <a:spLocks noChangeArrowheads="1"/>
          </p:cNvSpPr>
          <p:nvPr/>
        </p:nvSpPr>
        <p:spPr bwMode="auto">
          <a:xfrm>
            <a:off x="3563938" y="4581525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6102" name="Text Box 86"/>
          <p:cNvSpPr txBox="1">
            <a:spLocks noChangeArrowheads="1"/>
          </p:cNvSpPr>
          <p:nvPr/>
        </p:nvSpPr>
        <p:spPr bwMode="auto">
          <a:xfrm>
            <a:off x="3995738" y="4581525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6103" name="Text Box 87"/>
          <p:cNvSpPr txBox="1">
            <a:spLocks noChangeArrowheads="1"/>
          </p:cNvSpPr>
          <p:nvPr/>
        </p:nvSpPr>
        <p:spPr bwMode="auto">
          <a:xfrm>
            <a:off x="4427538" y="4581525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6104" name="Text Box 88"/>
          <p:cNvSpPr txBox="1">
            <a:spLocks noChangeArrowheads="1"/>
          </p:cNvSpPr>
          <p:nvPr/>
        </p:nvSpPr>
        <p:spPr bwMode="auto">
          <a:xfrm>
            <a:off x="1835150" y="494188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105" name="Text Box 89"/>
          <p:cNvSpPr txBox="1">
            <a:spLocks noChangeArrowheads="1"/>
          </p:cNvSpPr>
          <p:nvPr/>
        </p:nvSpPr>
        <p:spPr bwMode="auto">
          <a:xfrm>
            <a:off x="2266950" y="494188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106" name="Text Box 90"/>
          <p:cNvSpPr txBox="1">
            <a:spLocks noChangeArrowheads="1"/>
          </p:cNvSpPr>
          <p:nvPr/>
        </p:nvSpPr>
        <p:spPr bwMode="auto">
          <a:xfrm>
            <a:off x="2700338" y="49418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6107" name="Text Box 91"/>
          <p:cNvSpPr txBox="1">
            <a:spLocks noChangeArrowheads="1"/>
          </p:cNvSpPr>
          <p:nvPr/>
        </p:nvSpPr>
        <p:spPr bwMode="auto">
          <a:xfrm>
            <a:off x="3132138" y="49418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108" name="Text Box 92"/>
          <p:cNvSpPr txBox="1">
            <a:spLocks noChangeArrowheads="1"/>
          </p:cNvSpPr>
          <p:nvPr/>
        </p:nvSpPr>
        <p:spPr bwMode="auto">
          <a:xfrm>
            <a:off x="3563938" y="49418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6109" name="Text Box 93"/>
          <p:cNvSpPr txBox="1">
            <a:spLocks noChangeArrowheads="1"/>
          </p:cNvSpPr>
          <p:nvPr/>
        </p:nvSpPr>
        <p:spPr bwMode="auto">
          <a:xfrm>
            <a:off x="3995738" y="49418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6110" name="Text Box 94"/>
          <p:cNvSpPr txBox="1">
            <a:spLocks noChangeArrowheads="1"/>
          </p:cNvSpPr>
          <p:nvPr/>
        </p:nvSpPr>
        <p:spPr bwMode="auto">
          <a:xfrm>
            <a:off x="4427538" y="49418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6111" name="Text Box 95"/>
          <p:cNvSpPr txBox="1">
            <a:spLocks noChangeArrowheads="1"/>
          </p:cNvSpPr>
          <p:nvPr/>
        </p:nvSpPr>
        <p:spPr bwMode="auto">
          <a:xfrm>
            <a:off x="4859338" y="49418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6112" name="Text Box 96"/>
          <p:cNvSpPr txBox="1">
            <a:spLocks noChangeArrowheads="1"/>
          </p:cNvSpPr>
          <p:nvPr/>
        </p:nvSpPr>
        <p:spPr bwMode="auto">
          <a:xfrm>
            <a:off x="1835150" y="537368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113" name="Text Box 97"/>
          <p:cNvSpPr txBox="1">
            <a:spLocks noChangeArrowheads="1"/>
          </p:cNvSpPr>
          <p:nvPr/>
        </p:nvSpPr>
        <p:spPr bwMode="auto">
          <a:xfrm>
            <a:off x="2266950" y="5373688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114" name="Text Box 98"/>
          <p:cNvSpPr txBox="1">
            <a:spLocks noChangeArrowheads="1"/>
          </p:cNvSpPr>
          <p:nvPr/>
        </p:nvSpPr>
        <p:spPr bwMode="auto">
          <a:xfrm>
            <a:off x="2700338" y="53736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6115" name="Text Box 99"/>
          <p:cNvSpPr txBox="1">
            <a:spLocks noChangeArrowheads="1"/>
          </p:cNvSpPr>
          <p:nvPr/>
        </p:nvSpPr>
        <p:spPr bwMode="auto">
          <a:xfrm>
            <a:off x="3132138" y="53736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116" name="Text Box 100"/>
          <p:cNvSpPr txBox="1">
            <a:spLocks noChangeArrowheads="1"/>
          </p:cNvSpPr>
          <p:nvPr/>
        </p:nvSpPr>
        <p:spPr bwMode="auto">
          <a:xfrm>
            <a:off x="3563938" y="53736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6117" name="Text Box 101"/>
          <p:cNvSpPr txBox="1">
            <a:spLocks noChangeArrowheads="1"/>
          </p:cNvSpPr>
          <p:nvPr/>
        </p:nvSpPr>
        <p:spPr bwMode="auto">
          <a:xfrm>
            <a:off x="3995738" y="53736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6118" name="Text Box 102"/>
          <p:cNvSpPr txBox="1">
            <a:spLocks noChangeArrowheads="1"/>
          </p:cNvSpPr>
          <p:nvPr/>
        </p:nvSpPr>
        <p:spPr bwMode="auto">
          <a:xfrm>
            <a:off x="4427538" y="53736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6119" name="Text Box 103"/>
          <p:cNvSpPr txBox="1">
            <a:spLocks noChangeArrowheads="1"/>
          </p:cNvSpPr>
          <p:nvPr/>
        </p:nvSpPr>
        <p:spPr bwMode="auto">
          <a:xfrm>
            <a:off x="4859338" y="53736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6120" name="Text Box 104"/>
          <p:cNvSpPr txBox="1">
            <a:spLocks noChangeArrowheads="1"/>
          </p:cNvSpPr>
          <p:nvPr/>
        </p:nvSpPr>
        <p:spPr bwMode="auto">
          <a:xfrm>
            <a:off x="5364163" y="5373688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6121" name="Text Box 105"/>
          <p:cNvSpPr txBox="1">
            <a:spLocks noChangeArrowheads="1"/>
          </p:cNvSpPr>
          <p:nvPr/>
        </p:nvSpPr>
        <p:spPr bwMode="auto">
          <a:xfrm>
            <a:off x="1835150" y="573405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122" name="Text Box 106"/>
          <p:cNvSpPr txBox="1">
            <a:spLocks noChangeArrowheads="1"/>
          </p:cNvSpPr>
          <p:nvPr/>
        </p:nvSpPr>
        <p:spPr bwMode="auto">
          <a:xfrm>
            <a:off x="2266950" y="573405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123" name="Text Box 107"/>
          <p:cNvSpPr txBox="1">
            <a:spLocks noChangeArrowheads="1"/>
          </p:cNvSpPr>
          <p:nvPr/>
        </p:nvSpPr>
        <p:spPr bwMode="auto">
          <a:xfrm>
            <a:off x="3995738" y="573405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6124" name="Text Box 108"/>
          <p:cNvSpPr txBox="1">
            <a:spLocks noChangeArrowheads="1"/>
          </p:cNvSpPr>
          <p:nvPr/>
        </p:nvSpPr>
        <p:spPr bwMode="auto">
          <a:xfrm>
            <a:off x="3563938" y="573405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6125" name="Text Box 109"/>
          <p:cNvSpPr txBox="1">
            <a:spLocks noChangeArrowheads="1"/>
          </p:cNvSpPr>
          <p:nvPr/>
        </p:nvSpPr>
        <p:spPr bwMode="auto">
          <a:xfrm>
            <a:off x="4427538" y="573405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6126" name="Text Box 110"/>
          <p:cNvSpPr txBox="1">
            <a:spLocks noChangeArrowheads="1"/>
          </p:cNvSpPr>
          <p:nvPr/>
        </p:nvSpPr>
        <p:spPr bwMode="auto">
          <a:xfrm>
            <a:off x="3132138" y="573405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6127" name="Text Box 111"/>
          <p:cNvSpPr txBox="1">
            <a:spLocks noChangeArrowheads="1"/>
          </p:cNvSpPr>
          <p:nvPr/>
        </p:nvSpPr>
        <p:spPr bwMode="auto">
          <a:xfrm>
            <a:off x="2700338" y="573405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6128" name="Text Box 112"/>
          <p:cNvSpPr txBox="1">
            <a:spLocks noChangeArrowheads="1"/>
          </p:cNvSpPr>
          <p:nvPr/>
        </p:nvSpPr>
        <p:spPr bwMode="auto">
          <a:xfrm>
            <a:off x="4859338" y="573405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6129" name="Text Box 113"/>
          <p:cNvSpPr txBox="1">
            <a:spLocks noChangeArrowheads="1"/>
          </p:cNvSpPr>
          <p:nvPr/>
        </p:nvSpPr>
        <p:spPr bwMode="auto">
          <a:xfrm>
            <a:off x="5867400" y="5734050"/>
            <a:ext cx="360363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</a:p>
        </p:txBody>
      </p:sp>
      <p:sp>
        <p:nvSpPr>
          <p:cNvPr id="86130" name="Text Box 114"/>
          <p:cNvSpPr txBox="1">
            <a:spLocks noChangeArrowheads="1"/>
          </p:cNvSpPr>
          <p:nvPr/>
        </p:nvSpPr>
        <p:spPr bwMode="auto">
          <a:xfrm>
            <a:off x="5364163" y="5734050"/>
            <a:ext cx="360362" cy="276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6131" name="Text Box 115"/>
          <p:cNvSpPr txBox="1">
            <a:spLocks noChangeArrowheads="1"/>
          </p:cNvSpPr>
          <p:nvPr/>
        </p:nvSpPr>
        <p:spPr bwMode="auto">
          <a:xfrm>
            <a:off x="4427538" y="4221163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86132" name="Text Box 116"/>
          <p:cNvSpPr txBox="1">
            <a:spLocks noChangeArrowheads="1"/>
          </p:cNvSpPr>
          <p:nvPr/>
        </p:nvSpPr>
        <p:spPr bwMode="auto">
          <a:xfrm>
            <a:off x="4857750" y="4214813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86133" name="Text Box 117"/>
          <p:cNvSpPr txBox="1">
            <a:spLocks noChangeArrowheads="1"/>
          </p:cNvSpPr>
          <p:nvPr/>
        </p:nvSpPr>
        <p:spPr bwMode="auto">
          <a:xfrm>
            <a:off x="5857875" y="4214813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134" name="Text Box 118"/>
          <p:cNvSpPr txBox="1">
            <a:spLocks noChangeArrowheads="1"/>
          </p:cNvSpPr>
          <p:nvPr/>
        </p:nvSpPr>
        <p:spPr bwMode="auto">
          <a:xfrm>
            <a:off x="5364163" y="4221163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86135" name="Text Box 119"/>
          <p:cNvSpPr txBox="1">
            <a:spLocks noChangeArrowheads="1"/>
          </p:cNvSpPr>
          <p:nvPr/>
        </p:nvSpPr>
        <p:spPr bwMode="auto">
          <a:xfrm>
            <a:off x="5857875" y="4572000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136" name="Text Box 120"/>
          <p:cNvSpPr txBox="1">
            <a:spLocks noChangeArrowheads="1"/>
          </p:cNvSpPr>
          <p:nvPr/>
        </p:nvSpPr>
        <p:spPr bwMode="auto">
          <a:xfrm>
            <a:off x="5364163" y="4581525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86137" name="Text Box 121"/>
          <p:cNvSpPr txBox="1">
            <a:spLocks noChangeArrowheads="1"/>
          </p:cNvSpPr>
          <p:nvPr/>
        </p:nvSpPr>
        <p:spPr bwMode="auto">
          <a:xfrm>
            <a:off x="4859338" y="4581525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86138" name="Text Box 122"/>
          <p:cNvSpPr txBox="1">
            <a:spLocks noChangeArrowheads="1"/>
          </p:cNvSpPr>
          <p:nvPr/>
        </p:nvSpPr>
        <p:spPr bwMode="auto">
          <a:xfrm>
            <a:off x="5857875" y="4929188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139" name="Text Box 123"/>
          <p:cNvSpPr txBox="1">
            <a:spLocks noChangeArrowheads="1"/>
          </p:cNvSpPr>
          <p:nvPr/>
        </p:nvSpPr>
        <p:spPr bwMode="auto">
          <a:xfrm>
            <a:off x="5364163" y="4941888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86140" name="Text Box 124"/>
          <p:cNvSpPr txBox="1">
            <a:spLocks noChangeArrowheads="1"/>
          </p:cNvSpPr>
          <p:nvPr/>
        </p:nvSpPr>
        <p:spPr bwMode="auto">
          <a:xfrm>
            <a:off x="5867400" y="5373688"/>
            <a:ext cx="361950" cy="2762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141" name="Text Box 125"/>
          <p:cNvSpPr txBox="1">
            <a:spLocks noChangeArrowheads="1"/>
          </p:cNvSpPr>
          <p:nvPr/>
        </p:nvSpPr>
        <p:spPr bwMode="auto">
          <a:xfrm>
            <a:off x="5508625" y="908050"/>
            <a:ext cx="358775" cy="2444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07" name="Text Box 126"/>
          <p:cNvSpPr txBox="1">
            <a:spLocks noChangeArrowheads="1"/>
          </p:cNvSpPr>
          <p:nvPr/>
        </p:nvSpPr>
        <p:spPr bwMode="auto">
          <a:xfrm>
            <a:off x="6011863" y="836613"/>
            <a:ext cx="1903412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-  продолжение обучения по ФГОС, введенного по мере готовности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2609-4CF0-4D5F-BAC8-9884350683B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Приоритеты образовательной политики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chemeClr val="accent2"/>
                </a:solidFill>
              </a:rPr>
              <a:t>Зафиксированы в: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3399"/>
                </a:solidFill>
              </a:rPr>
              <a:t>-</a:t>
            </a:r>
            <a:r>
              <a:rPr lang="ru-RU" sz="2400" b="1" smtClean="0">
                <a:solidFill>
                  <a:srgbClr val="CC0000"/>
                </a:solidFill>
              </a:rPr>
              <a:t>      Концепции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долгосрочного социально-экономического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rgbClr val="CC0000"/>
                </a:solidFill>
              </a:rPr>
              <a:t>развития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до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rgbClr val="CC0000"/>
                </a:solidFill>
              </a:rPr>
              <a:t>2020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года, раздел </a:t>
            </a:r>
            <a:r>
              <a:rPr lang="en-US" sz="2400" b="1" smtClean="0">
                <a:solidFill>
                  <a:schemeClr val="accent2"/>
                </a:solidFill>
              </a:rPr>
              <a:t>III </a:t>
            </a:r>
            <a:r>
              <a:rPr lang="ru-RU" sz="2400" b="1" smtClean="0">
                <a:solidFill>
                  <a:schemeClr val="accent2"/>
                </a:solidFill>
              </a:rPr>
              <a:t>«Образование» (одобрена Правительством РФ 1 октября 2008 года, протокол № 36)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3399"/>
                </a:solidFill>
              </a:rPr>
              <a:t>-</a:t>
            </a:r>
            <a:r>
              <a:rPr lang="ru-RU" sz="2400" b="1" smtClean="0">
                <a:solidFill>
                  <a:srgbClr val="CC0000"/>
                </a:solidFill>
              </a:rPr>
              <a:t>      Основных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направлениях деятельности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rgbClr val="CC0000"/>
                </a:solidFill>
              </a:rPr>
              <a:t>Правительства РФ</a:t>
            </a:r>
            <a:r>
              <a:rPr lang="ru-RU" sz="2400" b="1" i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(утверждены</a:t>
            </a:r>
            <a:r>
              <a:rPr lang="ru-RU" sz="2400" smtClean="0">
                <a:solidFill>
                  <a:schemeClr val="accent2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распоряжением Правительства Российской Федерации 17 ноября 2008 г. № 1663-р)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3399"/>
                </a:solidFill>
              </a:rPr>
              <a:t>- </a:t>
            </a:r>
            <a:r>
              <a:rPr lang="ru-RU" sz="2400" b="1" smtClean="0">
                <a:solidFill>
                  <a:srgbClr val="CC0000"/>
                </a:solidFill>
              </a:rPr>
              <a:t>     Приоритетном национальном проекте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«Образование» на 2009-2012 годы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chemeClr val="accent2"/>
                </a:solidFill>
              </a:rPr>
              <a:t>-      Федеральной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rgbClr val="CC0000"/>
                </a:solidFill>
              </a:rPr>
              <a:t>целевой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программе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  <a:r>
              <a:rPr lang="ru-RU" sz="2400" b="1" smtClean="0">
                <a:solidFill>
                  <a:srgbClr val="CC0000"/>
                </a:solidFill>
              </a:rPr>
              <a:t>развития образования</a:t>
            </a:r>
            <a:r>
              <a:rPr lang="ru-RU" sz="2400" b="1" smtClean="0">
                <a:solidFill>
                  <a:srgbClr val="003399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chemeClr val="accent2"/>
                </a:solidFill>
              </a:rPr>
              <a:t>-      Национальной образовательной инициативе </a:t>
            </a:r>
            <a:r>
              <a:rPr lang="ru-RU" sz="2400" b="1" smtClean="0">
                <a:solidFill>
                  <a:srgbClr val="CC0000"/>
                </a:solidFill>
              </a:rPr>
              <a:t>«Наша новая школа»</a:t>
            </a:r>
            <a:endParaRPr lang="ru-RU" sz="2400" b="1" i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2BB3C-7F58-40FF-ABD0-2C28676F826F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Критерии готовности ОУ к введению стандарта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640762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–"/>
            </a:pP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chemeClr val="accent2"/>
                </a:solidFill>
              </a:rPr>
              <a:t>разработана и утверждена </a:t>
            </a:r>
            <a:r>
              <a:rPr lang="ru-RU" b="1">
                <a:solidFill>
                  <a:srgbClr val="CC0000"/>
                </a:solidFill>
              </a:rPr>
              <a:t>основная образовательная программа</a:t>
            </a:r>
            <a:r>
              <a:rPr lang="ru-RU" b="1">
                <a:solidFill>
                  <a:schemeClr val="accent2"/>
                </a:solidFill>
              </a:rPr>
              <a:t> начального общего образования образовательного учреждения;   </a:t>
            </a:r>
          </a:p>
          <a:p>
            <a:pPr algn="just">
              <a:buFont typeface="Arial" charset="0"/>
              <a:buChar char="–"/>
            </a:pPr>
            <a:endParaRPr lang="ru-RU" b="1">
              <a:solidFill>
                <a:schemeClr val="accent2"/>
              </a:solidFill>
            </a:endParaRP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r>
              <a:rPr lang="ru-RU" b="1">
                <a:solidFill>
                  <a:srgbClr val="CC0000"/>
                </a:solidFill>
              </a:rPr>
              <a:t> нормативная база</a:t>
            </a:r>
            <a:r>
              <a:rPr lang="ru-RU" b="1">
                <a:solidFill>
                  <a:schemeClr val="accent2"/>
                </a:solidFill>
              </a:rPr>
              <a:t> образовательного учреждения </a:t>
            </a:r>
            <a:r>
              <a:rPr lang="ru-RU" b="1">
                <a:solidFill>
                  <a:srgbClr val="CC0000"/>
                </a:solidFill>
              </a:rPr>
              <a:t>приведена в соответствие</a:t>
            </a:r>
            <a:r>
              <a:rPr lang="ru-RU" b="1">
                <a:solidFill>
                  <a:schemeClr val="accent2"/>
                </a:solidFill>
              </a:rPr>
              <a:t> с требованиями ФГОС (цели образовательного процесса, режим занятий, финансирование, материально-техническое  обеспечение  и т.п.);</a:t>
            </a: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endParaRPr lang="ru-RU" b="1">
              <a:solidFill>
                <a:schemeClr val="accent2"/>
              </a:solidFill>
            </a:endParaRP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r>
              <a:rPr lang="ru-RU" b="1">
                <a:solidFill>
                  <a:srgbClr val="CC0000"/>
                </a:solidFill>
              </a:rPr>
              <a:t> приведены в соответствие</a:t>
            </a:r>
            <a:r>
              <a:rPr lang="ru-RU" b="1">
                <a:solidFill>
                  <a:schemeClr val="accent2"/>
                </a:solidFill>
              </a:rPr>
              <a:t> с требованиями ФГОС начального общего образования и новыми тарифно-квалификационными характеристиками </a:t>
            </a:r>
            <a:r>
              <a:rPr lang="ru-RU" b="1">
                <a:solidFill>
                  <a:srgbClr val="CC0000"/>
                </a:solidFill>
              </a:rPr>
              <a:t>должностные инструкции работников</a:t>
            </a:r>
            <a:r>
              <a:rPr lang="ru-RU" b="1">
                <a:solidFill>
                  <a:schemeClr val="accent2"/>
                </a:solidFill>
              </a:rPr>
              <a:t> образовательного учреждения;</a:t>
            </a:r>
          </a:p>
          <a:p>
            <a:pPr algn="just">
              <a:buFont typeface="Arial" charset="0"/>
              <a:buChar char="–"/>
            </a:pPr>
            <a:endParaRPr lang="ru-RU" b="1">
              <a:solidFill>
                <a:schemeClr val="accent2"/>
              </a:solidFill>
            </a:endParaRPr>
          </a:p>
          <a:p>
            <a:pPr algn="just">
              <a:buFont typeface="Arial" charset="0"/>
              <a:buChar char="–"/>
            </a:pPr>
            <a:r>
              <a:rPr lang="ru-RU" b="1">
                <a:solidFill>
                  <a:schemeClr val="accent2"/>
                </a:solidFill>
              </a:rPr>
              <a:t> определен </a:t>
            </a:r>
            <a:r>
              <a:rPr lang="ru-RU" b="1">
                <a:solidFill>
                  <a:srgbClr val="CC0000"/>
                </a:solidFill>
              </a:rPr>
              <a:t>список учебников и учебных пособий</a:t>
            </a:r>
            <a:r>
              <a:rPr lang="ru-RU" b="1">
                <a:solidFill>
                  <a:schemeClr val="accent2"/>
                </a:solidFill>
              </a:rPr>
              <a:t>, используемых в образовательном процессе в соответствии с ФГОС начального общего образования;</a:t>
            </a:r>
          </a:p>
          <a:p>
            <a:pPr algn="just">
              <a:buFont typeface="Arial" charset="0"/>
              <a:buChar char="–"/>
            </a:pPr>
            <a:endParaRPr lang="ru-RU" b="1">
              <a:solidFill>
                <a:schemeClr val="accent2"/>
              </a:solidFill>
            </a:endParaRPr>
          </a:p>
          <a:p>
            <a:pPr algn="just">
              <a:buFont typeface="Arial" charset="0"/>
              <a:buChar char="–"/>
            </a:pP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rgbClr val="CC0000"/>
                </a:solidFill>
              </a:rPr>
              <a:t>разработаны локальные акты</a:t>
            </a:r>
            <a:r>
              <a:rPr lang="ru-RU" b="1">
                <a:solidFill>
                  <a:schemeClr val="accent2"/>
                </a:solidFill>
              </a:rPr>
              <a:t>, регламентирующие установление заработной платы работников образовательного учреждения, в том числе стимулирующих  надбавок и доплат, порядка и размеров премирования </a:t>
            </a:r>
            <a:r>
              <a:rPr lang="ru-RU" b="1">
                <a:solidFill>
                  <a:srgbClr val="CC0000"/>
                </a:solidFill>
              </a:rPr>
              <a:t>в соответствии с НСОТ;</a:t>
            </a:r>
            <a:r>
              <a:rPr lang="ru-RU" b="1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2EEC7-1457-45C4-BE96-A2E484201FC7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Критерии готовности ОУ к введению стандарта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8353425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3399"/>
              </a:buClr>
              <a:buFont typeface="Arial" charset="0"/>
              <a:buChar char="–"/>
            </a:pP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rgbClr val="CC0000"/>
                </a:solidFill>
              </a:rPr>
              <a:t> определена</a:t>
            </a:r>
            <a:r>
              <a:rPr lang="ru-RU" b="1">
                <a:solidFill>
                  <a:schemeClr val="accent2"/>
                </a:solidFill>
              </a:rPr>
              <a:t> оптимальная для реализации </a:t>
            </a:r>
            <a:r>
              <a:rPr lang="ru-RU" b="1">
                <a:solidFill>
                  <a:srgbClr val="CC0000"/>
                </a:solidFill>
              </a:rPr>
              <a:t>модель</a:t>
            </a:r>
            <a:r>
              <a:rPr lang="ru-RU" b="1">
                <a:solidFill>
                  <a:schemeClr val="accent2"/>
                </a:solidFill>
              </a:rPr>
              <a:t> организации образовательного процесса, обеспечивающая организацию внеурочной деятельности обучающихся (например, модель взаимодействия с учреждениями(ем) дополнительного образования детей);</a:t>
            </a: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endParaRPr lang="ru-RU" b="1">
              <a:solidFill>
                <a:schemeClr val="accent2"/>
              </a:solidFill>
            </a:endParaRP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r>
              <a:rPr lang="ru-RU" b="1">
                <a:solidFill>
                  <a:schemeClr val="accent2"/>
                </a:solidFill>
              </a:rPr>
              <a:t>  </a:t>
            </a:r>
            <a:r>
              <a:rPr lang="ru-RU" b="1">
                <a:solidFill>
                  <a:srgbClr val="CC0000"/>
                </a:solidFill>
              </a:rPr>
              <a:t>разработан</a:t>
            </a:r>
            <a:r>
              <a:rPr lang="ru-RU" b="1">
                <a:solidFill>
                  <a:schemeClr val="accent2"/>
                </a:solidFill>
              </a:rPr>
              <a:t> план </a:t>
            </a:r>
            <a:r>
              <a:rPr lang="ru-RU" b="1">
                <a:solidFill>
                  <a:srgbClr val="CC0000"/>
                </a:solidFill>
              </a:rPr>
              <a:t>методической работы</a:t>
            </a:r>
            <a:r>
              <a:rPr lang="ru-RU" b="1">
                <a:solidFill>
                  <a:schemeClr val="accent2"/>
                </a:solidFill>
              </a:rPr>
              <a:t>, обеспечивающей сопровождение введения ФГОС;</a:t>
            </a: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endParaRPr lang="ru-RU" b="1">
              <a:solidFill>
                <a:schemeClr val="accent2"/>
              </a:solidFill>
            </a:endParaRP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r>
              <a:rPr lang="ru-RU" b="1">
                <a:solidFill>
                  <a:schemeClr val="accent2"/>
                </a:solidFill>
              </a:rPr>
              <a:t> осуществлено </a:t>
            </a:r>
            <a:r>
              <a:rPr lang="ru-RU" b="1">
                <a:solidFill>
                  <a:srgbClr val="CC0000"/>
                </a:solidFill>
              </a:rPr>
              <a:t>повышение квалификации</a:t>
            </a:r>
            <a:r>
              <a:rPr lang="ru-RU" b="1">
                <a:solidFill>
                  <a:schemeClr val="accent2"/>
                </a:solidFill>
              </a:rPr>
              <a:t> всех учителей начальных классов (возможно поэтапно по мере введения ФГОС начального общего образования);</a:t>
            </a: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endParaRPr lang="ru-RU" b="1">
              <a:solidFill>
                <a:schemeClr val="accent2"/>
              </a:solidFill>
            </a:endParaRPr>
          </a:p>
          <a:p>
            <a:pPr algn="just">
              <a:buClr>
                <a:srgbClr val="003399"/>
              </a:buClr>
              <a:buFont typeface="Arial" charset="0"/>
              <a:buChar char="–"/>
            </a:pP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rgbClr val="CC0000"/>
                </a:solidFill>
              </a:rPr>
              <a:t>обеспечены</a:t>
            </a:r>
            <a:r>
              <a:rPr lang="ru-RU" b="1">
                <a:solidFill>
                  <a:schemeClr val="accent2"/>
                </a:solidFill>
              </a:rPr>
              <a:t> кадровые, финансовые, материально-технические и иные </a:t>
            </a:r>
            <a:r>
              <a:rPr lang="ru-RU" b="1">
                <a:solidFill>
                  <a:srgbClr val="CC0000"/>
                </a:solidFill>
              </a:rPr>
              <a:t>условия</a:t>
            </a:r>
            <a:r>
              <a:rPr lang="ru-RU" b="1">
                <a:solidFill>
                  <a:schemeClr val="accent2"/>
                </a:solidFill>
              </a:rPr>
              <a:t> реализации основной образовательной программы начального общего образования в соответствии с требованиями  ФГОС.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EA8AF-400D-493F-8A47-10BBE6B51CC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chemeClr val="bg1"/>
                </a:solidFill>
              </a:rPr>
              <a:t> </a:t>
            </a:r>
            <a:r>
              <a:rPr lang="ru-RU" sz="2800" b="1">
                <a:solidFill>
                  <a:schemeClr val="bg1"/>
                </a:solidFill>
              </a:rPr>
              <a:t>Основные направления инициативы </a:t>
            </a:r>
          </a:p>
          <a:p>
            <a:pPr algn="ctr"/>
            <a:r>
              <a:rPr lang="ru-RU" sz="2800" b="1">
                <a:solidFill>
                  <a:schemeClr val="bg1"/>
                </a:solidFill>
              </a:rPr>
              <a:t>«Наша новая школа»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280400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1. </a:t>
            </a:r>
            <a:r>
              <a:rPr lang="ru-RU" sz="2400" b="1">
                <a:solidFill>
                  <a:schemeClr val="accent2"/>
                </a:solidFill>
              </a:rPr>
              <a:t>Переход на новые образовательные </a:t>
            </a:r>
            <a:r>
              <a:rPr lang="ru-RU" sz="2400" b="1">
                <a:solidFill>
                  <a:srgbClr val="CC0000"/>
                </a:solidFill>
              </a:rPr>
              <a:t>стандарты</a:t>
            </a:r>
          </a:p>
          <a:p>
            <a:endParaRPr lang="en-US" sz="2400" b="1">
              <a:solidFill>
                <a:schemeClr val="accent2"/>
              </a:solidFill>
            </a:endParaRPr>
          </a:p>
          <a:p>
            <a:r>
              <a:rPr lang="en-US" sz="2400" b="1">
                <a:solidFill>
                  <a:schemeClr val="accent2"/>
                </a:solidFill>
              </a:rPr>
              <a:t>2. </a:t>
            </a:r>
            <a:r>
              <a:rPr lang="ru-RU" sz="2400" b="1">
                <a:solidFill>
                  <a:schemeClr val="accent2"/>
                </a:solidFill>
              </a:rPr>
              <a:t>Развитие системы поддержки </a:t>
            </a:r>
            <a:r>
              <a:rPr lang="ru-RU" sz="2400" b="1">
                <a:solidFill>
                  <a:srgbClr val="CC0000"/>
                </a:solidFill>
              </a:rPr>
              <a:t>талантливых</a:t>
            </a:r>
            <a:r>
              <a:rPr lang="ru-RU" sz="2400" b="1">
                <a:solidFill>
                  <a:schemeClr val="accent2"/>
                </a:solidFill>
              </a:rPr>
              <a:t> детей</a:t>
            </a:r>
          </a:p>
          <a:p>
            <a:endParaRPr lang="ru-RU" sz="2400" b="1">
              <a:solidFill>
                <a:schemeClr val="accent2"/>
              </a:solidFill>
            </a:endParaRPr>
          </a:p>
          <a:p>
            <a:r>
              <a:rPr lang="ru-RU" sz="2400" b="1">
                <a:solidFill>
                  <a:schemeClr val="accent2"/>
                </a:solidFill>
              </a:rPr>
              <a:t>3. Развитие </a:t>
            </a:r>
            <a:r>
              <a:rPr lang="ru-RU" sz="2400" b="1">
                <a:solidFill>
                  <a:srgbClr val="CC0000"/>
                </a:solidFill>
              </a:rPr>
              <a:t>учительского</a:t>
            </a:r>
            <a:r>
              <a:rPr lang="ru-RU" sz="2400" b="1">
                <a:solidFill>
                  <a:schemeClr val="accent2"/>
                </a:solidFill>
              </a:rPr>
              <a:t> потенциала</a:t>
            </a:r>
          </a:p>
          <a:p>
            <a:endParaRPr lang="ru-RU" sz="2400" b="1">
              <a:solidFill>
                <a:schemeClr val="accent2"/>
              </a:solidFill>
            </a:endParaRPr>
          </a:p>
          <a:p>
            <a:r>
              <a:rPr lang="ru-RU" sz="2400" b="1">
                <a:solidFill>
                  <a:schemeClr val="accent2"/>
                </a:solidFill>
              </a:rPr>
              <a:t>4. </a:t>
            </a:r>
            <a:r>
              <a:rPr lang="ru-RU" sz="2400" b="1">
                <a:solidFill>
                  <a:srgbClr val="CC0000"/>
                </a:solidFill>
              </a:rPr>
              <a:t>Изменение</a:t>
            </a:r>
            <a:r>
              <a:rPr lang="ru-RU" sz="2400" b="1">
                <a:solidFill>
                  <a:schemeClr val="accent2"/>
                </a:solidFill>
              </a:rPr>
              <a:t> инфраструктуры </a:t>
            </a:r>
            <a:r>
              <a:rPr lang="ru-RU" sz="2400" b="1">
                <a:solidFill>
                  <a:srgbClr val="CC0000"/>
                </a:solidFill>
              </a:rPr>
              <a:t>школьной</a:t>
            </a:r>
            <a:r>
              <a:rPr lang="ru-RU" sz="2400" b="1">
                <a:solidFill>
                  <a:srgbClr val="FF3300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</a:rPr>
              <a:t>сети</a:t>
            </a:r>
          </a:p>
          <a:p>
            <a:endParaRPr lang="ru-RU" sz="2400" b="1">
              <a:solidFill>
                <a:schemeClr val="accent2"/>
              </a:solidFill>
            </a:endParaRPr>
          </a:p>
          <a:p>
            <a:r>
              <a:rPr lang="ru-RU" sz="2400" b="1">
                <a:solidFill>
                  <a:schemeClr val="accent2"/>
                </a:solidFill>
              </a:rPr>
              <a:t>5. Сохранение и укрепление </a:t>
            </a:r>
            <a:r>
              <a:rPr lang="ru-RU" sz="2400" b="1">
                <a:solidFill>
                  <a:srgbClr val="CC0000"/>
                </a:solidFill>
              </a:rPr>
              <a:t>здоровья</a:t>
            </a:r>
            <a:r>
              <a:rPr lang="ru-RU" sz="2400" b="1">
                <a:solidFill>
                  <a:schemeClr val="accent2"/>
                </a:solidFill>
              </a:rPr>
              <a:t> школьников </a:t>
            </a:r>
          </a:p>
          <a:p>
            <a:endParaRPr lang="ru-RU" sz="2400" b="1">
              <a:solidFill>
                <a:schemeClr val="accent2"/>
              </a:solidFill>
            </a:endParaRPr>
          </a:p>
          <a:p>
            <a:r>
              <a:rPr lang="ru-RU" sz="2400" b="1">
                <a:solidFill>
                  <a:schemeClr val="accent2"/>
                </a:solidFill>
              </a:rPr>
              <a:t>6. Расширение </a:t>
            </a:r>
            <a:r>
              <a:rPr lang="ru-RU" sz="2400" b="1">
                <a:solidFill>
                  <a:srgbClr val="CC0000"/>
                </a:solidFill>
              </a:rPr>
              <a:t>самостоятельности</a:t>
            </a:r>
            <a:r>
              <a:rPr lang="ru-RU" sz="2400" b="1">
                <a:solidFill>
                  <a:schemeClr val="accent2"/>
                </a:solidFill>
              </a:rPr>
              <a:t> школ</a:t>
            </a:r>
          </a:p>
          <a:p>
            <a:endParaRPr lang="ru-RU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8D3A18-6210-4707-B7E7-84C2F45DD3BF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 Переход на новые образовательные стандарты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500563" y="1557338"/>
            <a:ext cx="4103687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CC0000"/>
              </a:solidFill>
            </a:endParaRPr>
          </a:p>
          <a:p>
            <a:endParaRPr lang="en-US" sz="2400" b="1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323850" y="1341438"/>
            <a:ext cx="8497888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Clr>
                <a:srgbClr val="002060"/>
              </a:buClr>
              <a:buFontTx/>
              <a:buAutoNum type="arabicPeriod"/>
            </a:pPr>
            <a:r>
              <a:rPr lang="ru-RU" b="1">
                <a:solidFill>
                  <a:srgbClr val="003399"/>
                </a:solidFill>
              </a:rPr>
              <a:t>От </a:t>
            </a:r>
            <a:r>
              <a:rPr lang="ru-RU" b="1">
                <a:solidFill>
                  <a:srgbClr val="CC0000"/>
                </a:solidFill>
              </a:rPr>
              <a:t>стандартов</a:t>
            </a:r>
            <a:r>
              <a:rPr lang="ru-RU" b="1">
                <a:solidFill>
                  <a:srgbClr val="003399"/>
                </a:solidFill>
              </a:rPr>
              <a:t>, содержащих подробный </a:t>
            </a:r>
            <a:r>
              <a:rPr lang="ru-RU" b="1">
                <a:solidFill>
                  <a:srgbClr val="CC0000"/>
                </a:solidFill>
              </a:rPr>
              <a:t>перечень тем</a:t>
            </a:r>
            <a:r>
              <a:rPr lang="ru-RU" b="1">
                <a:solidFill>
                  <a:srgbClr val="003399"/>
                </a:solidFill>
              </a:rPr>
              <a:t> по каждому предмету, обязательных для изучения каждым учеником, к новым стандартам – </a:t>
            </a:r>
            <a:r>
              <a:rPr lang="ru-RU" b="1">
                <a:solidFill>
                  <a:srgbClr val="CC0000"/>
                </a:solidFill>
              </a:rPr>
              <a:t>требованиям</a:t>
            </a:r>
            <a:r>
              <a:rPr lang="ru-RU" b="1">
                <a:solidFill>
                  <a:srgbClr val="003399"/>
                </a:solidFill>
              </a:rPr>
              <a:t> к школьным </a:t>
            </a:r>
            <a:r>
              <a:rPr lang="ru-RU" b="1">
                <a:solidFill>
                  <a:srgbClr val="CC0000"/>
                </a:solidFill>
              </a:rPr>
              <a:t>программам</a:t>
            </a:r>
            <a:r>
              <a:rPr lang="ru-RU" b="1">
                <a:solidFill>
                  <a:srgbClr val="003399"/>
                </a:solidFill>
              </a:rPr>
              <a:t>, </a:t>
            </a:r>
            <a:r>
              <a:rPr lang="ru-RU" b="1">
                <a:solidFill>
                  <a:srgbClr val="CC0000"/>
                </a:solidFill>
              </a:rPr>
              <a:t>результатам</a:t>
            </a:r>
            <a:r>
              <a:rPr lang="ru-RU" b="1">
                <a:solidFill>
                  <a:srgbClr val="003399"/>
                </a:solidFill>
              </a:rPr>
              <a:t> усвоения программ школьниками, создаваемым в школе </a:t>
            </a:r>
            <a:r>
              <a:rPr lang="ru-RU" b="1">
                <a:solidFill>
                  <a:srgbClr val="CC0000"/>
                </a:solidFill>
              </a:rPr>
              <a:t>условиям</a:t>
            </a:r>
            <a:r>
              <a:rPr lang="ru-RU" b="1">
                <a:solidFill>
                  <a:srgbClr val="003399"/>
                </a:solidFill>
              </a:rPr>
              <a:t> для обеспечения достижения этих результатов.</a:t>
            </a:r>
          </a:p>
          <a:p>
            <a:pPr marL="342900" indent="-342900" algn="just">
              <a:buClr>
                <a:srgbClr val="002060"/>
              </a:buClr>
              <a:buFontTx/>
              <a:buAutoNum type="arabicPeriod"/>
            </a:pPr>
            <a:r>
              <a:rPr lang="ru-RU" b="1">
                <a:solidFill>
                  <a:srgbClr val="003399"/>
                </a:solidFill>
              </a:rPr>
              <a:t>Две части: </a:t>
            </a:r>
            <a:r>
              <a:rPr lang="ru-RU" b="1">
                <a:solidFill>
                  <a:srgbClr val="CC0000"/>
                </a:solidFill>
              </a:rPr>
              <a:t>обязательная</a:t>
            </a:r>
            <a:r>
              <a:rPr lang="ru-RU" b="1">
                <a:solidFill>
                  <a:srgbClr val="003399"/>
                </a:solidFill>
              </a:rPr>
              <a:t> и </a:t>
            </a:r>
            <a:r>
              <a:rPr lang="ru-RU" b="1">
                <a:solidFill>
                  <a:srgbClr val="CC0000"/>
                </a:solidFill>
              </a:rPr>
              <a:t>формируемая участниками образовательного процесса</a:t>
            </a:r>
            <a:r>
              <a:rPr lang="ru-RU" b="1">
                <a:solidFill>
                  <a:srgbClr val="003399"/>
                </a:solidFill>
              </a:rPr>
              <a:t>. Чем старше ступень, тем больше возможность выбора.</a:t>
            </a:r>
          </a:p>
          <a:p>
            <a:pPr marL="342900" indent="-342900" algn="just">
              <a:buClr>
                <a:srgbClr val="002060"/>
              </a:buClr>
              <a:buFontTx/>
              <a:buAutoNum type="arabicPeriod"/>
            </a:pPr>
            <a:r>
              <a:rPr lang="ru-RU" b="1">
                <a:solidFill>
                  <a:srgbClr val="003399"/>
                </a:solidFill>
              </a:rPr>
              <a:t>Новый стандарт предусматривает </a:t>
            </a:r>
            <a:r>
              <a:rPr lang="ru-RU" b="1">
                <a:solidFill>
                  <a:srgbClr val="CC0000"/>
                </a:solidFill>
              </a:rPr>
              <a:t>внеаудиторную</a:t>
            </a:r>
            <a:r>
              <a:rPr lang="ru-RU" b="1">
                <a:solidFill>
                  <a:srgbClr val="003399"/>
                </a:solidFill>
              </a:rPr>
              <a:t> занятость.</a:t>
            </a:r>
          </a:p>
          <a:p>
            <a:pPr marL="342900" indent="-342900" algn="just">
              <a:buClr>
                <a:srgbClr val="002060"/>
              </a:buClr>
              <a:buFontTx/>
              <a:buAutoNum type="arabicPeriod"/>
            </a:pPr>
            <a:r>
              <a:rPr lang="ru-RU" b="1">
                <a:solidFill>
                  <a:srgbClr val="CC0000"/>
                </a:solidFill>
              </a:rPr>
              <a:t>Результат</a:t>
            </a:r>
            <a:r>
              <a:rPr lang="ru-RU" b="1">
                <a:solidFill>
                  <a:srgbClr val="003399"/>
                </a:solidFill>
              </a:rPr>
              <a:t> образования – это не только </a:t>
            </a:r>
            <a:r>
              <a:rPr lang="ru-RU" b="1">
                <a:solidFill>
                  <a:srgbClr val="CC0000"/>
                </a:solidFill>
              </a:rPr>
              <a:t>знания</a:t>
            </a:r>
            <a:r>
              <a:rPr lang="ru-RU" b="1">
                <a:solidFill>
                  <a:srgbClr val="003399"/>
                </a:solidFill>
              </a:rPr>
              <a:t>, но и </a:t>
            </a:r>
            <a:r>
              <a:rPr lang="ru-RU" b="1">
                <a:solidFill>
                  <a:srgbClr val="CC0000"/>
                </a:solidFill>
              </a:rPr>
              <a:t>умение применять</a:t>
            </a:r>
            <a:r>
              <a:rPr lang="ru-RU" b="1">
                <a:solidFill>
                  <a:srgbClr val="003399"/>
                </a:solidFill>
              </a:rPr>
              <a:t> их в повседневной жизни.</a:t>
            </a:r>
          </a:p>
          <a:p>
            <a:pPr marL="342900" indent="-342900" algn="just">
              <a:buClr>
                <a:srgbClr val="002060"/>
              </a:buClr>
              <a:buFontTx/>
              <a:buAutoNum type="arabicPeriod"/>
            </a:pPr>
            <a:r>
              <a:rPr lang="ru-RU" b="1">
                <a:solidFill>
                  <a:srgbClr val="003399"/>
                </a:solidFill>
              </a:rPr>
              <a:t>Создание в школе </a:t>
            </a:r>
            <a:r>
              <a:rPr lang="ru-RU" b="1">
                <a:solidFill>
                  <a:srgbClr val="CC0000"/>
                </a:solidFill>
              </a:rPr>
              <a:t>кадровых</a:t>
            </a:r>
            <a:r>
              <a:rPr lang="ru-RU" b="1">
                <a:solidFill>
                  <a:srgbClr val="003399"/>
                </a:solidFill>
              </a:rPr>
              <a:t>, </a:t>
            </a:r>
            <a:r>
              <a:rPr lang="ru-RU" b="1">
                <a:solidFill>
                  <a:srgbClr val="CC0000"/>
                </a:solidFill>
              </a:rPr>
              <a:t>материально-технических и других условий</a:t>
            </a:r>
            <a:r>
              <a:rPr lang="ru-RU" b="1">
                <a:solidFill>
                  <a:srgbClr val="003399"/>
                </a:solidFill>
              </a:rPr>
              <a:t>, обеспечивающих развитие образовательной инфраструктуры в соответствии с требованиями времени.</a:t>
            </a:r>
          </a:p>
          <a:p>
            <a:pPr marL="342900" indent="-342900" algn="just">
              <a:buClr>
                <a:srgbClr val="002060"/>
              </a:buClr>
              <a:buFontTx/>
              <a:buAutoNum type="arabicPeriod"/>
            </a:pPr>
            <a:r>
              <a:rPr lang="ru-RU" b="1">
                <a:solidFill>
                  <a:srgbClr val="CC0000"/>
                </a:solidFill>
              </a:rPr>
              <a:t>Финансовое</a:t>
            </a:r>
            <a:r>
              <a:rPr lang="ru-RU" b="1">
                <a:solidFill>
                  <a:srgbClr val="003399"/>
                </a:solidFill>
              </a:rPr>
              <a:t> обеспечение будет построено на принципах </a:t>
            </a:r>
            <a:r>
              <a:rPr lang="ru-RU" b="1">
                <a:solidFill>
                  <a:srgbClr val="CC0000"/>
                </a:solidFill>
              </a:rPr>
              <a:t>нормативно-подушевого финансирования</a:t>
            </a:r>
            <a:r>
              <a:rPr lang="ru-RU" b="1">
                <a:solidFill>
                  <a:srgbClr val="003399"/>
                </a:solidFill>
              </a:rPr>
              <a:t>. При этом средства будут поступать и в муниципалитеты, и в каждую школу по нормативу </a:t>
            </a:r>
            <a:r>
              <a:rPr lang="ru-RU" b="1">
                <a:solidFill>
                  <a:srgbClr val="CC0000"/>
                </a:solidFill>
              </a:rPr>
              <a:t>независимо от форм собственности</a:t>
            </a:r>
            <a:r>
              <a:rPr lang="ru-RU" b="1">
                <a:solidFill>
                  <a:srgbClr val="003399"/>
                </a:solidFill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endParaRPr lang="ru-RU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8FACC-183E-4FCD-842F-AB37D070FEE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Порядок утверждения стандартов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569325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sz="2200" b="1">
                <a:solidFill>
                  <a:srgbClr val="CC3300"/>
                </a:solidFill>
              </a:rPr>
              <a:t>Утвержден</a:t>
            </a:r>
            <a:r>
              <a:rPr lang="ru-RU" sz="2200" b="1">
                <a:solidFill>
                  <a:schemeClr val="accent2"/>
                </a:solidFill>
              </a:rPr>
              <a:t> </a:t>
            </a:r>
            <a:r>
              <a:rPr lang="ru-RU" sz="2200" b="1">
                <a:solidFill>
                  <a:schemeClr val="accent2"/>
                </a:solidFill>
                <a:cs typeface="Arial" charset="0"/>
              </a:rPr>
              <a:t>Постановлением  Правительства от 24 февраля 2009 г. N 142 «О правилах разработки и утверждения федеральных государственных образовательных стандартов»</a:t>
            </a:r>
            <a:r>
              <a:rPr lang="ru-RU" sz="2400" b="1">
                <a:solidFill>
                  <a:schemeClr val="accent2"/>
                </a:solidFill>
                <a:cs typeface="Arial" charset="0"/>
              </a:rPr>
              <a:t> </a:t>
            </a:r>
          </a:p>
          <a:p>
            <a:pPr algn="just"/>
            <a:r>
              <a:rPr lang="ru-RU">
                <a:cs typeface="Arial" charset="0"/>
              </a:rPr>
              <a:t> </a:t>
            </a:r>
            <a:endParaRPr lang="ru-RU" sz="800" b="1">
              <a:solidFill>
                <a:schemeClr val="accent2"/>
              </a:solidFill>
              <a:cs typeface="Arial" charset="0"/>
            </a:endParaRPr>
          </a:p>
          <a:p>
            <a:pPr algn="just"/>
            <a:r>
              <a:rPr lang="ru-RU" sz="2000" b="1">
                <a:solidFill>
                  <a:schemeClr val="accent2"/>
                </a:solidFill>
                <a:cs typeface="Arial" charset="0"/>
              </a:rPr>
              <a:t> </a:t>
            </a:r>
            <a:r>
              <a:rPr lang="ru-RU" sz="2400" b="1">
                <a:solidFill>
                  <a:schemeClr val="accent2"/>
                </a:solidFill>
                <a:cs typeface="Arial" charset="0"/>
              </a:rPr>
              <a:t>- </a:t>
            </a:r>
            <a:r>
              <a:rPr lang="ru-RU" sz="2000" b="1">
                <a:solidFill>
                  <a:schemeClr val="accent2"/>
                </a:solidFill>
                <a:cs typeface="Arial" charset="0"/>
              </a:rPr>
              <a:t>проект ФГОС </a:t>
            </a:r>
            <a:r>
              <a:rPr lang="ru-RU" sz="2000" b="1">
                <a:solidFill>
                  <a:srgbClr val="CC0000"/>
                </a:solidFill>
                <a:cs typeface="Arial" charset="0"/>
              </a:rPr>
              <a:t>вносится в Совет</a:t>
            </a:r>
            <a:r>
              <a:rPr lang="ru-RU" sz="2000" b="1">
                <a:solidFill>
                  <a:schemeClr val="accent2"/>
                </a:solidFill>
                <a:cs typeface="Arial" charset="0"/>
              </a:rPr>
              <a:t> при Министерстве (в том числе в инициативном порядке);</a:t>
            </a:r>
          </a:p>
          <a:p>
            <a:pPr algn="just"/>
            <a:endParaRPr lang="ru-RU" sz="2000" b="1">
              <a:solidFill>
                <a:schemeClr val="accent2"/>
              </a:solidFill>
              <a:cs typeface="Arial" charset="0"/>
            </a:endParaRPr>
          </a:p>
          <a:p>
            <a:pPr algn="just"/>
            <a:r>
              <a:rPr lang="ru-RU" sz="2000" b="1">
                <a:solidFill>
                  <a:schemeClr val="accent2"/>
                </a:solidFill>
                <a:cs typeface="Arial" charset="0"/>
              </a:rPr>
              <a:t> - </a:t>
            </a:r>
            <a:r>
              <a:rPr lang="ru-RU" sz="2000" b="1">
                <a:solidFill>
                  <a:srgbClr val="CC0000"/>
                </a:solidFill>
                <a:cs typeface="Arial" charset="0"/>
              </a:rPr>
              <a:t>публикуется на сайте</a:t>
            </a:r>
            <a:r>
              <a:rPr lang="ru-RU" sz="2000" b="1">
                <a:solidFill>
                  <a:schemeClr val="accent2"/>
                </a:solidFill>
                <a:cs typeface="Arial" charset="0"/>
              </a:rPr>
              <a:t> и рассылается в экспертные организации для экспертизы;</a:t>
            </a:r>
          </a:p>
          <a:p>
            <a:pPr algn="just"/>
            <a:endParaRPr lang="ru-RU" sz="2000" b="1">
              <a:solidFill>
                <a:schemeClr val="accent2"/>
              </a:solidFill>
              <a:cs typeface="Arial" charset="0"/>
            </a:endParaRPr>
          </a:p>
          <a:p>
            <a:pPr algn="just">
              <a:buFontTx/>
              <a:buChar char="-"/>
            </a:pPr>
            <a:r>
              <a:rPr lang="ru-RU" sz="2000" b="1">
                <a:solidFill>
                  <a:schemeClr val="accent2"/>
                </a:solidFill>
                <a:cs typeface="Arial" charset="0"/>
              </a:rPr>
              <a:t>все экспертные </a:t>
            </a:r>
            <a:r>
              <a:rPr lang="ru-RU" sz="2000" b="1">
                <a:solidFill>
                  <a:srgbClr val="CC0000"/>
                </a:solidFill>
                <a:cs typeface="Arial" charset="0"/>
              </a:rPr>
              <a:t>заключения рассматриваются</a:t>
            </a:r>
            <a:r>
              <a:rPr lang="ru-RU" sz="2000" b="1">
                <a:solidFill>
                  <a:schemeClr val="accent2"/>
                </a:solidFill>
                <a:cs typeface="Arial" charset="0"/>
              </a:rPr>
              <a:t> на Совете;</a:t>
            </a:r>
          </a:p>
          <a:p>
            <a:pPr algn="just">
              <a:buFontTx/>
              <a:buChar char="-"/>
            </a:pPr>
            <a:endParaRPr lang="ru-RU" sz="2000" b="1">
              <a:solidFill>
                <a:schemeClr val="accent2"/>
              </a:solidFill>
              <a:cs typeface="Arial" charset="0"/>
            </a:endParaRPr>
          </a:p>
          <a:p>
            <a:pPr algn="just">
              <a:buFontTx/>
              <a:buChar char="-"/>
            </a:pPr>
            <a:r>
              <a:rPr lang="ru-RU" sz="2000" b="1">
                <a:solidFill>
                  <a:schemeClr val="accent2"/>
                </a:solidFill>
              </a:rPr>
              <a:t> </a:t>
            </a:r>
            <a:r>
              <a:rPr lang="ru-RU" sz="2000" b="1">
                <a:solidFill>
                  <a:srgbClr val="CC0000"/>
                </a:solidFill>
              </a:rPr>
              <a:t>принимается решение</a:t>
            </a:r>
            <a:r>
              <a:rPr lang="ru-RU" sz="2000" b="1">
                <a:solidFill>
                  <a:schemeClr val="accent2"/>
                </a:solidFill>
              </a:rPr>
              <a:t> об отклонении, направлении на доработку или принятии ФГОС;</a:t>
            </a:r>
          </a:p>
          <a:p>
            <a:pPr algn="just">
              <a:buFontTx/>
              <a:buChar char="-"/>
            </a:pPr>
            <a:endParaRPr lang="ru-RU" sz="2000" b="1">
              <a:solidFill>
                <a:schemeClr val="accent2"/>
              </a:solidFill>
            </a:endParaRPr>
          </a:p>
          <a:p>
            <a:pPr algn="just">
              <a:buFontTx/>
              <a:buChar char="-"/>
            </a:pPr>
            <a:r>
              <a:rPr lang="ru-RU" sz="2000" b="1">
                <a:solidFill>
                  <a:schemeClr val="accent2"/>
                </a:solidFill>
              </a:rPr>
              <a:t> ФГОС </a:t>
            </a:r>
            <a:r>
              <a:rPr lang="ru-RU" sz="2000" b="1">
                <a:solidFill>
                  <a:srgbClr val="CC0000"/>
                </a:solidFill>
              </a:rPr>
              <a:t>утверждается приказом</a:t>
            </a:r>
            <a:r>
              <a:rPr lang="ru-RU" sz="2000" b="1">
                <a:solidFill>
                  <a:schemeClr val="accent2"/>
                </a:solidFill>
              </a:rPr>
              <a:t> Министерства (каждый отдельно), регистрируется в Минюсте.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3CF630-B32D-4D5F-B946-AC7B159A774A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 Основные характеристики нового стандарта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5650" y="1052513"/>
            <a:ext cx="76327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b="1">
                <a:solidFill>
                  <a:schemeClr val="accent2"/>
                </a:solidFill>
              </a:rPr>
              <a:t> </a:t>
            </a:r>
            <a:r>
              <a:rPr lang="ru-RU" sz="2800" b="1">
                <a:solidFill>
                  <a:schemeClr val="accent2"/>
                </a:solidFill>
              </a:rPr>
              <a:t>новый </a:t>
            </a:r>
            <a:r>
              <a:rPr lang="ru-RU" sz="2800" b="1">
                <a:solidFill>
                  <a:srgbClr val="CC0000"/>
                </a:solidFill>
              </a:rPr>
              <a:t>формат</a:t>
            </a:r>
            <a:r>
              <a:rPr lang="ru-RU" sz="2800" b="1">
                <a:solidFill>
                  <a:schemeClr val="accent2"/>
                </a:solidFill>
              </a:rPr>
              <a:t> стандарта             (рамочный документ);</a:t>
            </a:r>
          </a:p>
          <a:p>
            <a:pPr>
              <a:buFontTx/>
              <a:buChar char="•"/>
            </a:pP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новое </a:t>
            </a:r>
            <a:r>
              <a:rPr lang="ru-RU" sz="2800" b="1">
                <a:solidFill>
                  <a:srgbClr val="CC0000"/>
                </a:solidFill>
              </a:rPr>
              <a:t>содержание</a:t>
            </a:r>
            <a:r>
              <a:rPr lang="ru-RU" sz="2800" b="1">
                <a:solidFill>
                  <a:schemeClr val="accent2"/>
                </a:solidFill>
              </a:rPr>
              <a:t> стандарта (совокупность требований);</a:t>
            </a:r>
          </a:p>
          <a:p>
            <a:pPr>
              <a:buFontTx/>
              <a:buChar char="•"/>
            </a:pP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расширение </a:t>
            </a:r>
            <a:r>
              <a:rPr lang="ru-RU" sz="2800" b="1">
                <a:solidFill>
                  <a:srgbClr val="CC0000"/>
                </a:solidFill>
              </a:rPr>
              <a:t>функций</a:t>
            </a:r>
            <a:r>
              <a:rPr lang="ru-RU" sz="2800" b="1">
                <a:solidFill>
                  <a:schemeClr val="accent2"/>
                </a:solidFill>
              </a:rPr>
              <a:t> и </a:t>
            </a:r>
            <a:r>
              <a:rPr lang="ru-RU" sz="2800" b="1">
                <a:solidFill>
                  <a:srgbClr val="CC0000"/>
                </a:solidFill>
              </a:rPr>
              <a:t>пользователей</a:t>
            </a:r>
            <a:r>
              <a:rPr lang="ru-RU" sz="2800" b="1">
                <a:solidFill>
                  <a:schemeClr val="accent2"/>
                </a:solidFill>
              </a:rPr>
              <a:t> стандарта;</a:t>
            </a:r>
          </a:p>
          <a:p>
            <a:pPr>
              <a:buFontTx/>
              <a:buChar char="•"/>
            </a:pP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новое методологическое </a:t>
            </a:r>
            <a:r>
              <a:rPr lang="ru-RU" sz="2800" b="1">
                <a:solidFill>
                  <a:srgbClr val="CC0000"/>
                </a:solidFill>
              </a:rPr>
              <a:t>основание</a:t>
            </a:r>
            <a:r>
              <a:rPr lang="ru-RU" sz="2800" b="1">
                <a:solidFill>
                  <a:schemeClr val="accent2"/>
                </a:solidFill>
              </a:rPr>
              <a:t>   </a:t>
            </a:r>
          </a:p>
          <a:p>
            <a:r>
              <a:rPr lang="ru-RU" sz="2800" b="1">
                <a:solidFill>
                  <a:schemeClr val="accent2"/>
                </a:solidFill>
              </a:rPr>
              <a:t>  (системно-деятельностный подход)</a:t>
            </a:r>
            <a:endParaRPr lang="ru-RU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0849E-A462-43DF-BD32-960BBF1D9A8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250825" y="1196975"/>
            <a:ext cx="2663825" cy="684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ЛИЧНОСТНЫЕ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3276600" y="1196975"/>
            <a:ext cx="2519363" cy="684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МЕТАПРЕДМЕТНЫЕ</a:t>
            </a: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6372225" y="1196975"/>
            <a:ext cx="2303463" cy="684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ПРЕДМЕТНЫЕ</a:t>
            </a:r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107950" y="2060575"/>
            <a:ext cx="2951163" cy="10810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u="sng"/>
              <a:t>Самоопределение:</a:t>
            </a:r>
          </a:p>
          <a:p>
            <a:pPr algn="ctr" eaLnBrk="0" hangingPunct="0"/>
            <a:r>
              <a:rPr lang="ru-RU" sz="1400"/>
              <a:t>внутренняя позиция школьника;</a:t>
            </a:r>
          </a:p>
          <a:p>
            <a:pPr algn="ctr" eaLnBrk="0" hangingPunct="0"/>
            <a:r>
              <a:rPr lang="ru-RU" sz="1400"/>
              <a:t>самоидентификация;</a:t>
            </a:r>
          </a:p>
          <a:p>
            <a:pPr algn="ctr" eaLnBrk="0" hangingPunct="0"/>
            <a:r>
              <a:rPr lang="ru-RU" sz="1400"/>
              <a:t>самоуважение и самооценка</a:t>
            </a:r>
          </a:p>
        </p:txBody>
      </p:sp>
      <p:sp>
        <p:nvSpPr>
          <p:cNvPr id="8199" name="AutoShape 9"/>
          <p:cNvSpPr>
            <a:spLocks noChangeArrowheads="1"/>
          </p:cNvSpPr>
          <p:nvPr/>
        </p:nvSpPr>
        <p:spPr bwMode="auto">
          <a:xfrm>
            <a:off x="107950" y="3284538"/>
            <a:ext cx="2951163" cy="936625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u="sng"/>
              <a:t>Смыслообразование:</a:t>
            </a:r>
          </a:p>
          <a:p>
            <a:pPr algn="ctr" eaLnBrk="0" hangingPunct="0"/>
            <a:r>
              <a:rPr lang="ru-RU" sz="1400"/>
              <a:t>мотивация (учебная, социальная);</a:t>
            </a:r>
          </a:p>
          <a:p>
            <a:pPr algn="ctr" eaLnBrk="0" hangingPunct="0"/>
            <a:r>
              <a:rPr lang="ru-RU" sz="1400"/>
              <a:t>границы собственного</a:t>
            </a:r>
          </a:p>
          <a:p>
            <a:pPr algn="ctr" eaLnBrk="0" hangingPunct="0"/>
            <a:r>
              <a:rPr lang="ru-RU" sz="1400"/>
              <a:t>знания и «незнания»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107950" y="4437063"/>
            <a:ext cx="2951163" cy="2160587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u="sng"/>
              <a:t>Ценностная и </a:t>
            </a:r>
          </a:p>
          <a:p>
            <a:pPr algn="ctr" eaLnBrk="0" hangingPunct="0">
              <a:defRPr/>
            </a:pPr>
            <a:r>
              <a:rPr lang="ru-RU" u="sng"/>
              <a:t>морально-этическая</a:t>
            </a:r>
          </a:p>
          <a:p>
            <a:pPr algn="ctr" eaLnBrk="0" hangingPunct="0">
              <a:defRPr/>
            </a:pPr>
            <a:r>
              <a:rPr lang="ru-RU" u="sng"/>
              <a:t>ориентация:</a:t>
            </a:r>
          </a:p>
          <a:p>
            <a:pPr algn="ctr" eaLnBrk="0" hangingPunct="0">
              <a:defRPr/>
            </a:pPr>
            <a:r>
              <a:rPr lang="ru-RU" sz="1400"/>
              <a:t>ориентация на выполнение</a:t>
            </a:r>
          </a:p>
          <a:p>
            <a:pPr algn="ctr" eaLnBrk="0" hangingPunct="0">
              <a:defRPr/>
            </a:pPr>
            <a:r>
              <a:rPr lang="ru-RU" sz="1400"/>
              <a:t>морально-нравственных норм;</a:t>
            </a:r>
          </a:p>
          <a:p>
            <a:pPr algn="ctr" eaLnBrk="0" hangingPunct="0">
              <a:defRPr/>
            </a:pPr>
            <a:r>
              <a:rPr lang="ru-RU" sz="1400"/>
              <a:t>способность к решению </a:t>
            </a:r>
          </a:p>
          <a:p>
            <a:pPr algn="ctr" eaLnBrk="0" hangingPunct="0">
              <a:defRPr/>
            </a:pPr>
            <a:r>
              <a:rPr lang="ru-RU" sz="1400"/>
              <a:t>моральных проблем на основе </a:t>
            </a:r>
          </a:p>
          <a:p>
            <a:pPr algn="ctr" eaLnBrk="0" hangingPunct="0">
              <a:defRPr/>
            </a:pPr>
            <a:r>
              <a:rPr lang="ru-RU" sz="1400"/>
              <a:t>децентрации; оценка своих </a:t>
            </a:r>
          </a:p>
          <a:p>
            <a:pPr algn="ctr" eaLnBrk="0" hangingPunct="0">
              <a:defRPr/>
            </a:pPr>
            <a:r>
              <a:rPr lang="ru-RU" sz="1400"/>
              <a:t>поступков</a:t>
            </a:r>
            <a:r>
              <a:rPr lang="ru-RU"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201" name="AutoShape 11"/>
          <p:cNvSpPr>
            <a:spLocks noChangeArrowheads="1"/>
          </p:cNvSpPr>
          <p:nvPr/>
        </p:nvSpPr>
        <p:spPr bwMode="auto">
          <a:xfrm>
            <a:off x="3203575" y="2060575"/>
            <a:ext cx="2808288" cy="10810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u="sng"/>
              <a:t>Регулятивные:</a:t>
            </a:r>
          </a:p>
          <a:p>
            <a:pPr algn="ctr" eaLnBrk="0" hangingPunct="0"/>
            <a:r>
              <a:rPr lang="ru-RU" sz="1400"/>
              <a:t>управление своей </a:t>
            </a:r>
          </a:p>
          <a:p>
            <a:pPr algn="ctr" eaLnBrk="0" hangingPunct="0"/>
            <a:r>
              <a:rPr lang="ru-RU" sz="1400"/>
              <a:t>деятельностью; контроль и</a:t>
            </a:r>
          </a:p>
          <a:p>
            <a:pPr algn="ctr" eaLnBrk="0" hangingPunct="0"/>
            <a:r>
              <a:rPr lang="ru-RU" sz="1400"/>
              <a:t>коррекция; инициативность и </a:t>
            </a:r>
          </a:p>
          <a:p>
            <a:pPr algn="ctr" eaLnBrk="0" hangingPunct="0"/>
            <a:r>
              <a:rPr lang="ru-RU" sz="1400"/>
              <a:t>самостоятельность</a:t>
            </a:r>
          </a:p>
        </p:txBody>
      </p:sp>
      <p:sp>
        <p:nvSpPr>
          <p:cNvPr id="8202" name="AutoShape 12"/>
          <p:cNvSpPr>
            <a:spLocks noChangeArrowheads="1"/>
          </p:cNvSpPr>
          <p:nvPr/>
        </p:nvSpPr>
        <p:spPr bwMode="auto">
          <a:xfrm>
            <a:off x="3203575" y="3284538"/>
            <a:ext cx="2808288" cy="936625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u="sng"/>
              <a:t>Коммуникативные:</a:t>
            </a:r>
          </a:p>
          <a:p>
            <a:pPr algn="ctr" eaLnBrk="0" hangingPunct="0"/>
            <a:r>
              <a:rPr lang="ru-RU" sz="1400"/>
              <a:t>речевая деятельность;</a:t>
            </a:r>
          </a:p>
          <a:p>
            <a:pPr algn="ctr" eaLnBrk="0" hangingPunct="0"/>
            <a:r>
              <a:rPr lang="ru-RU" sz="1400"/>
              <a:t>навыки сотрудничества</a:t>
            </a:r>
          </a:p>
        </p:txBody>
      </p:sp>
      <p:sp>
        <p:nvSpPr>
          <p:cNvPr id="8203" name="AutoShape 13"/>
          <p:cNvSpPr>
            <a:spLocks noChangeArrowheads="1"/>
          </p:cNvSpPr>
          <p:nvPr/>
        </p:nvSpPr>
        <p:spPr bwMode="auto">
          <a:xfrm>
            <a:off x="3203575" y="4437063"/>
            <a:ext cx="2881313" cy="2160587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u="sng"/>
              <a:t>Познавательные:</a:t>
            </a:r>
          </a:p>
          <a:p>
            <a:pPr algn="ctr" eaLnBrk="0" hangingPunct="0"/>
            <a:r>
              <a:rPr lang="ru-RU" sz="1400"/>
              <a:t>работа с информацией,</a:t>
            </a:r>
          </a:p>
          <a:p>
            <a:pPr algn="ctr" eaLnBrk="0" hangingPunct="0"/>
            <a:r>
              <a:rPr lang="ru-RU" sz="1400"/>
              <a:t>учебными моделями;</a:t>
            </a:r>
          </a:p>
          <a:p>
            <a:pPr algn="ctr" eaLnBrk="0" hangingPunct="0"/>
            <a:r>
              <a:rPr lang="ru-RU" sz="1400"/>
              <a:t>использование знако-символи-</a:t>
            </a:r>
          </a:p>
          <a:p>
            <a:pPr algn="ctr" eaLnBrk="0" hangingPunct="0"/>
            <a:r>
              <a:rPr lang="ru-RU" sz="1400"/>
              <a:t>ческих средств, общих схем</a:t>
            </a:r>
          </a:p>
          <a:p>
            <a:pPr algn="ctr" eaLnBrk="0" hangingPunct="0"/>
            <a:r>
              <a:rPr lang="ru-RU" sz="1400"/>
              <a:t>решения; выполнение </a:t>
            </a:r>
          </a:p>
          <a:p>
            <a:pPr algn="ctr" eaLnBrk="0" hangingPunct="0"/>
            <a:r>
              <a:rPr lang="ru-RU" sz="1400"/>
              <a:t>логических операций сравнения,</a:t>
            </a:r>
          </a:p>
          <a:p>
            <a:pPr algn="ctr" eaLnBrk="0" hangingPunct="0"/>
            <a:r>
              <a:rPr lang="ru-RU" sz="1400"/>
              <a:t>анализа, обобщения и др.</a:t>
            </a:r>
          </a:p>
        </p:txBody>
      </p:sp>
      <p:sp>
        <p:nvSpPr>
          <p:cNvPr id="8204" name="AutoShape 13"/>
          <p:cNvSpPr>
            <a:spLocks noChangeArrowheads="1"/>
          </p:cNvSpPr>
          <p:nvPr/>
        </p:nvSpPr>
        <p:spPr bwMode="auto">
          <a:xfrm>
            <a:off x="6300788" y="2060575"/>
            <a:ext cx="2519362" cy="7858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u="sng"/>
              <a:t>Основы системы</a:t>
            </a:r>
          </a:p>
          <a:p>
            <a:pPr algn="ctr" eaLnBrk="0" hangingPunct="0"/>
            <a:r>
              <a:rPr lang="ru-RU" u="sng"/>
              <a:t>научных знаний</a:t>
            </a:r>
          </a:p>
        </p:txBody>
      </p:sp>
      <p:sp>
        <p:nvSpPr>
          <p:cNvPr id="8205" name="AutoShape 16"/>
          <p:cNvSpPr>
            <a:spLocks noChangeArrowheads="1"/>
          </p:cNvSpPr>
          <p:nvPr/>
        </p:nvSpPr>
        <p:spPr bwMode="auto">
          <a:xfrm>
            <a:off x="6300788" y="3284538"/>
            <a:ext cx="2519362" cy="143986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/>
            <a:r>
              <a:rPr lang="ru-RU" u="sng"/>
              <a:t>Опыт «предметной» </a:t>
            </a:r>
          </a:p>
          <a:p>
            <a:pPr algn="ctr"/>
            <a:r>
              <a:rPr lang="ru-RU" u="sng"/>
              <a:t>деятельности</a:t>
            </a:r>
            <a:r>
              <a:rPr lang="ru-RU" sz="1400"/>
              <a:t> </a:t>
            </a:r>
          </a:p>
          <a:p>
            <a:pPr algn="ctr"/>
            <a:r>
              <a:rPr lang="ru-RU" sz="1400"/>
              <a:t>по получению,</a:t>
            </a:r>
          </a:p>
          <a:p>
            <a:pPr algn="ctr"/>
            <a:r>
              <a:rPr lang="ru-RU" sz="1400"/>
              <a:t>преобразованию</a:t>
            </a:r>
          </a:p>
          <a:p>
            <a:pPr algn="ctr"/>
            <a:r>
              <a:rPr lang="ru-RU" sz="1400"/>
              <a:t>и применению</a:t>
            </a:r>
          </a:p>
          <a:p>
            <a:pPr algn="ctr"/>
            <a:r>
              <a:rPr lang="ru-RU" sz="1400"/>
              <a:t>нового знания</a:t>
            </a:r>
          </a:p>
        </p:txBody>
      </p:sp>
      <p:sp>
        <p:nvSpPr>
          <p:cNvPr id="8206" name="AutoShape 36"/>
          <p:cNvSpPr>
            <a:spLocks noChangeArrowheads="1"/>
          </p:cNvSpPr>
          <p:nvPr/>
        </p:nvSpPr>
        <p:spPr bwMode="auto">
          <a:xfrm>
            <a:off x="6372225" y="5157788"/>
            <a:ext cx="2447925" cy="11525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u="sng"/>
              <a:t>Предметные и</a:t>
            </a:r>
          </a:p>
          <a:p>
            <a:pPr algn="ctr" eaLnBrk="0" hangingPunct="0"/>
            <a:r>
              <a:rPr lang="ru-RU" u="sng"/>
              <a:t>метапредметные</a:t>
            </a:r>
          </a:p>
          <a:p>
            <a:pPr algn="ctr" eaLnBrk="0" hangingPunct="0"/>
            <a:r>
              <a:rPr lang="ru-RU" u="sng"/>
              <a:t>действия</a:t>
            </a:r>
            <a:endParaRPr lang="ru-RU"/>
          </a:p>
          <a:p>
            <a:pPr algn="ctr" eaLnBrk="0" hangingPunct="0"/>
            <a:r>
              <a:rPr lang="ru-RU" sz="1400"/>
              <a:t>с учебным материалом</a:t>
            </a:r>
            <a:r>
              <a:rPr lang="ru-RU"/>
              <a:t> </a:t>
            </a:r>
          </a:p>
        </p:txBody>
      </p:sp>
      <p:sp>
        <p:nvSpPr>
          <p:cNvPr id="8207" name="AutoShape 27"/>
          <p:cNvSpPr>
            <a:spLocks noChangeArrowheads="1"/>
          </p:cNvSpPr>
          <p:nvPr/>
        </p:nvSpPr>
        <p:spPr bwMode="auto">
          <a:xfrm rot="5400000">
            <a:off x="7379494" y="2780506"/>
            <a:ext cx="288925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8208" name="AutoShape 27"/>
          <p:cNvSpPr>
            <a:spLocks noChangeArrowheads="1"/>
          </p:cNvSpPr>
          <p:nvPr/>
        </p:nvSpPr>
        <p:spPr bwMode="auto">
          <a:xfrm rot="5400000">
            <a:off x="7453313" y="4652962"/>
            <a:ext cx="2873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8209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accent2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Требования к результатам освоения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основной общеобразовательной программы</a:t>
            </a:r>
          </a:p>
          <a:p>
            <a:pPr lvl="1" algn="ctr">
              <a:buFontTx/>
              <a:buChar char="•"/>
            </a:pPr>
            <a:endParaRPr 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AE5EBC-A75C-43FF-B03E-885E8DC4B7B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accent2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Требования к структуре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основной общеобразовательной программы</a:t>
            </a:r>
          </a:p>
          <a:p>
            <a:pPr lvl="1" algn="ctr">
              <a:buFontTx/>
              <a:buChar char="•"/>
            </a:pP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7920038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CC3300"/>
                </a:solidFill>
              </a:rPr>
              <a:t> </a:t>
            </a:r>
            <a:r>
              <a:rPr lang="ru-RU" sz="2000" b="1">
                <a:solidFill>
                  <a:schemeClr val="accent2"/>
                </a:solidFill>
              </a:rPr>
              <a:t>Зафиксированы требования к:</a:t>
            </a:r>
          </a:p>
          <a:p>
            <a:pPr algn="just"/>
            <a:endParaRPr lang="ru-RU" sz="2000" b="1">
              <a:solidFill>
                <a:schemeClr val="accent2"/>
              </a:solidFill>
            </a:endParaRPr>
          </a:p>
          <a:p>
            <a:pPr algn="just">
              <a:buFontTx/>
              <a:buChar char="-"/>
            </a:pPr>
            <a:r>
              <a:rPr lang="ru-RU" sz="2000" b="1">
                <a:solidFill>
                  <a:srgbClr val="CC3300"/>
                </a:solidFill>
              </a:rPr>
              <a:t> количеству и наименованию </a:t>
            </a:r>
            <a:r>
              <a:rPr lang="ru-RU" sz="2000" b="1">
                <a:solidFill>
                  <a:schemeClr val="accent2"/>
                </a:solidFill>
              </a:rPr>
              <a:t>разделов (всего-9), в том числе к учебному плану общеобразовательного учреждения;</a:t>
            </a:r>
          </a:p>
          <a:p>
            <a:pPr algn="just">
              <a:buFontTx/>
              <a:buChar char="-"/>
            </a:pPr>
            <a:endParaRPr lang="ru-RU" sz="2000" b="1">
              <a:solidFill>
                <a:schemeClr val="accent2"/>
              </a:solidFill>
            </a:endParaRPr>
          </a:p>
          <a:p>
            <a:pPr algn="just">
              <a:buFontTx/>
              <a:buChar char="-"/>
            </a:pPr>
            <a:r>
              <a:rPr lang="ru-RU" sz="2000" b="1">
                <a:solidFill>
                  <a:srgbClr val="CC3300"/>
                </a:solidFill>
              </a:rPr>
              <a:t> минимальному и максимальному </a:t>
            </a:r>
            <a:r>
              <a:rPr lang="ru-RU" sz="2000" b="1">
                <a:solidFill>
                  <a:schemeClr val="accent2"/>
                </a:solidFill>
              </a:rPr>
              <a:t>количеству учебных часов за 4 года (2 904 - 3 210 часов); </a:t>
            </a:r>
          </a:p>
          <a:p>
            <a:pPr algn="just">
              <a:buFontTx/>
              <a:buChar char="-"/>
            </a:pPr>
            <a:endParaRPr lang="ru-RU" sz="2000" b="1">
              <a:solidFill>
                <a:schemeClr val="accent2"/>
              </a:solidFill>
            </a:endParaRPr>
          </a:p>
          <a:p>
            <a:pPr algn="just">
              <a:buFontTx/>
              <a:buChar char="-"/>
            </a:pPr>
            <a:r>
              <a:rPr lang="ru-RU" sz="2000" b="1">
                <a:solidFill>
                  <a:srgbClr val="CC3300"/>
                </a:solidFill>
              </a:rPr>
              <a:t> содержанию </a:t>
            </a:r>
            <a:r>
              <a:rPr lang="ru-RU" sz="2000" b="1">
                <a:solidFill>
                  <a:schemeClr val="accent2"/>
                </a:solidFill>
              </a:rPr>
              <a:t>каждого из разделов;</a:t>
            </a:r>
            <a:endParaRPr lang="ru-RU" sz="2000" b="1">
              <a:solidFill>
                <a:srgbClr val="CC3300"/>
              </a:solidFill>
            </a:endParaRPr>
          </a:p>
          <a:p>
            <a:pPr algn="just">
              <a:buFontTx/>
              <a:buChar char="-"/>
            </a:pPr>
            <a:endParaRPr lang="ru-RU" sz="2000" b="1">
              <a:solidFill>
                <a:srgbClr val="CC3300"/>
              </a:solidFill>
            </a:endParaRPr>
          </a:p>
          <a:p>
            <a:pPr algn="just">
              <a:buFontTx/>
              <a:buChar char="-"/>
            </a:pPr>
            <a:r>
              <a:rPr lang="ru-RU" sz="2000" b="1">
                <a:solidFill>
                  <a:srgbClr val="CC3300"/>
                </a:solidFill>
              </a:rPr>
              <a:t> соотношению частей </a:t>
            </a:r>
            <a:r>
              <a:rPr lang="ru-RU" sz="2000" b="1">
                <a:solidFill>
                  <a:schemeClr val="accent2"/>
                </a:solidFill>
              </a:rPr>
              <a:t>основной общеобразовательной  </a:t>
            </a:r>
          </a:p>
          <a:p>
            <a:pPr algn="just"/>
            <a:r>
              <a:rPr lang="ru-RU" sz="2000" b="1">
                <a:solidFill>
                  <a:schemeClr val="accent2"/>
                </a:solidFill>
              </a:rPr>
              <a:t>программы (80/20% для первой ступени);</a:t>
            </a:r>
          </a:p>
          <a:p>
            <a:pPr algn="just"/>
            <a:endParaRPr lang="ru-RU" sz="2000" b="1">
              <a:solidFill>
                <a:schemeClr val="accent2"/>
              </a:solidFill>
            </a:endParaRPr>
          </a:p>
          <a:p>
            <a:pPr algn="just"/>
            <a:r>
              <a:rPr lang="ru-RU" sz="2000">
                <a:solidFill>
                  <a:srgbClr val="CC3300"/>
                </a:solidFill>
              </a:rPr>
              <a:t>- </a:t>
            </a:r>
            <a:r>
              <a:rPr lang="ru-RU" sz="2000" b="1">
                <a:solidFill>
                  <a:srgbClr val="CC3300"/>
                </a:solidFill>
              </a:rPr>
              <a:t>организации </a:t>
            </a:r>
            <a:r>
              <a:rPr lang="ru-RU" sz="2000" b="1">
                <a:solidFill>
                  <a:schemeClr val="accent2"/>
                </a:solidFill>
              </a:rPr>
              <a:t>внеурочной деятельности </a:t>
            </a:r>
            <a:r>
              <a:rPr lang="ru-RU"/>
              <a:t> </a:t>
            </a:r>
            <a:r>
              <a:rPr lang="ru-RU" b="1">
                <a:solidFill>
                  <a:srgbClr val="003399"/>
                </a:solidFill>
              </a:rPr>
              <a:t>(</a:t>
            </a:r>
            <a:r>
              <a:rPr lang="ru-RU" b="1">
                <a:solidFill>
                  <a:schemeClr val="accent2"/>
                </a:solidFill>
              </a:rPr>
              <a:t>количеству часов внеурочной деятельности за 4 года (до 1350)).</a:t>
            </a:r>
            <a:endParaRPr lang="ru-RU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991A6-6099-412F-A56D-575F3281DC64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179388" y="188913"/>
            <a:ext cx="86407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3300"/>
                </a:solidFill>
                <a:latin typeface="Arial" pitchFamily="34" charset="0"/>
              </a:rPr>
              <a:t>Требования к структуре основной </a:t>
            </a:r>
          </a:p>
          <a:p>
            <a:pPr>
              <a:defRPr/>
            </a:pPr>
            <a:r>
              <a:rPr lang="ru-RU" dirty="0">
                <a:solidFill>
                  <a:srgbClr val="FF3300"/>
                </a:solidFill>
                <a:latin typeface="Arial" pitchFamily="34" charset="0"/>
              </a:rPr>
              <a:t>образовательной программе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10525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accent2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Требования к структуре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основной общеобразовательной программы</a:t>
            </a:r>
          </a:p>
          <a:p>
            <a:pPr lvl="1" algn="ctr">
              <a:buFontTx/>
              <a:buChar char="•"/>
            </a:pPr>
            <a:endParaRPr lang="ru-RU" sz="2400" b="1">
              <a:solidFill>
                <a:schemeClr val="bg1"/>
              </a:solidFill>
            </a:endParaRPr>
          </a:p>
        </p:txBody>
      </p:sp>
      <p:grpSp>
        <p:nvGrpSpPr>
          <p:cNvPr id="10245" name="Group 35"/>
          <p:cNvGrpSpPr>
            <a:grpSpLocks/>
          </p:cNvGrpSpPr>
          <p:nvPr/>
        </p:nvGrpSpPr>
        <p:grpSpPr bwMode="auto">
          <a:xfrm>
            <a:off x="611188" y="1628775"/>
            <a:ext cx="8064500" cy="4075113"/>
            <a:chOff x="385" y="1026"/>
            <a:chExt cx="5080" cy="2567"/>
          </a:xfrm>
        </p:grpSpPr>
        <p:sp>
          <p:nvSpPr>
            <p:cNvPr id="27" name="AutoShape 8"/>
            <p:cNvSpPr>
              <a:spLocks noChangeArrowheads="1"/>
            </p:cNvSpPr>
            <p:nvPr/>
          </p:nvSpPr>
          <p:spPr bwMode="auto">
            <a:xfrm>
              <a:off x="3742" y="2387"/>
              <a:ext cx="635" cy="1171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CC"/>
              </a:solidFill>
              <a:round/>
              <a:headEnd/>
              <a:tailEnd/>
            </a:ln>
            <a:effectLst>
              <a:prstShdw prst="shdw17" dist="17961" dir="2700000">
                <a:srgbClr val="0000CC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342900" indent="-342900" algn="ctr">
                <a:lnSpc>
                  <a:spcPct val="7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ru-RU" sz="1400" u="sng" dirty="0">
                <a:latin typeface="Arial" pitchFamily="34" charset="0"/>
              </a:endParaRPr>
            </a:p>
            <a:p>
              <a:pPr marL="342900" indent="-342900" algn="ctr">
                <a:defRPr/>
              </a:pPr>
              <a:endParaRPr lang="ru-RU" dirty="0"/>
            </a:p>
            <a:p>
              <a:pPr marL="342900" indent="-342900" algn="ctr">
                <a:defRPr/>
              </a:pPr>
              <a:endParaRPr lang="ru-RU" dirty="0"/>
            </a:p>
            <a:p>
              <a:pPr marL="342900" indent="-342900" algn="ctr">
                <a:defRPr/>
              </a:pPr>
              <a:endParaRPr lang="ru-RU" dirty="0"/>
            </a:p>
            <a:p>
              <a:pPr marL="342900" indent="-342900" algn="ctr">
                <a:defRPr/>
              </a:pPr>
              <a:endParaRPr lang="ru-RU" dirty="0"/>
            </a:p>
            <a:p>
              <a:pPr marL="342900" indent="-342900" algn="ctr">
                <a:defRPr/>
              </a:pPr>
              <a:endParaRPr lang="ru-RU" dirty="0"/>
            </a:p>
            <a:p>
              <a:pPr marL="342900" indent="-342900" algn="ctr">
                <a:defRPr/>
              </a:pPr>
              <a:endParaRPr lang="ru-RU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endParaRPr>
            </a:p>
            <a:p>
              <a:pPr marL="342900" indent="-342900" algn="ctr">
                <a:lnSpc>
                  <a:spcPct val="80000"/>
                </a:lnSpc>
                <a:spcBef>
                  <a:spcPct val="20000"/>
                </a:spcBef>
                <a:defRPr/>
              </a:pPr>
              <a:endParaRPr lang="ru-RU" sz="1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endParaRPr>
            </a:p>
            <a:p>
              <a:pPr marL="342900" indent="-342900" algn="ctr">
                <a:lnSpc>
                  <a:spcPct val="7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ru-RU" sz="2000" u="sng" dirty="0">
                <a:latin typeface="Arial" pitchFamily="34" charset="0"/>
              </a:endParaRPr>
            </a:p>
            <a:p>
              <a:pPr marL="342900" indent="-342900" algn="ctr">
                <a:lnSpc>
                  <a:spcPct val="7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ru-RU" sz="2000" dirty="0">
                <a:latin typeface="Arial" pitchFamily="34" charset="0"/>
              </a:endParaRPr>
            </a:p>
            <a:p>
              <a:pPr marL="342900" indent="-342900" algn="ctr">
                <a:lnSpc>
                  <a:spcPct val="7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ru-RU" sz="2000" dirty="0">
                <a:latin typeface="Arial" pitchFamily="34" charset="0"/>
              </a:endParaRPr>
            </a:p>
            <a:p>
              <a:pPr marL="342900" indent="-342900" algn="ctr">
                <a:lnSpc>
                  <a:spcPct val="7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ru-RU" sz="2000" dirty="0">
                <a:latin typeface="Arial" pitchFamily="34" charset="0"/>
              </a:endParaRPr>
            </a:p>
            <a:p>
              <a:pPr marL="342900" indent="-342900" algn="ctr">
                <a:lnSpc>
                  <a:spcPct val="7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ru-RU" sz="2000" dirty="0">
                <a:latin typeface="Arial" pitchFamily="34" charset="0"/>
              </a:endParaRPr>
            </a:p>
            <a:p>
              <a:pPr marL="342900" indent="-342900" algn="ctr">
                <a:lnSpc>
                  <a:spcPct val="7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ru-RU" sz="2000" dirty="0">
                <a:latin typeface="Arial" pitchFamily="34" charset="0"/>
              </a:endParaRPr>
            </a:p>
          </p:txBody>
        </p:sp>
        <p:grpSp>
          <p:nvGrpSpPr>
            <p:cNvPr id="10247" name="Group 34"/>
            <p:cNvGrpSpPr>
              <a:grpSpLocks/>
            </p:cNvGrpSpPr>
            <p:nvPr/>
          </p:nvGrpSpPr>
          <p:grpSpPr bwMode="auto">
            <a:xfrm>
              <a:off x="385" y="1026"/>
              <a:ext cx="5080" cy="2567"/>
              <a:chOff x="68" y="1207"/>
              <a:chExt cx="5080" cy="2567"/>
            </a:xfrm>
          </p:grpSpPr>
          <p:sp>
            <p:nvSpPr>
              <p:cNvPr id="10248" name="AutoShape 26"/>
              <p:cNvSpPr>
                <a:spLocks noChangeArrowheads="1"/>
              </p:cNvSpPr>
              <p:nvPr/>
            </p:nvSpPr>
            <p:spPr bwMode="auto">
              <a:xfrm>
                <a:off x="68" y="1207"/>
                <a:ext cx="5035" cy="454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Т Р Е Б О В А Н И Я</a:t>
                </a:r>
              </a:p>
            </p:txBody>
          </p:sp>
          <p:sp>
            <p:nvSpPr>
              <p:cNvPr id="10249" name="AutoShape 27"/>
              <p:cNvSpPr>
                <a:spLocks noChangeArrowheads="1"/>
              </p:cNvSpPr>
              <p:nvPr/>
            </p:nvSpPr>
            <p:spPr bwMode="auto">
              <a:xfrm rot="5400000">
                <a:off x="56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62494" name="AutoShape 8"/>
              <p:cNvSpPr>
                <a:spLocks noChangeArrowheads="1"/>
              </p:cNvSpPr>
              <p:nvPr/>
            </p:nvSpPr>
            <p:spPr bwMode="auto">
              <a:xfrm>
                <a:off x="2807" y="2572"/>
                <a:ext cx="553" cy="1167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CC">
                    <a:gamma/>
                    <a:shade val="60000"/>
                    <a:invGamma/>
                  </a:srgbClr>
                </a:prstShdw>
              </a:effectLst>
            </p:spPr>
            <p:txBody>
              <a:bodyPr vert="vert270" wrap="none" anchor="ctr"/>
              <a:lstStyle/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1400" u="sng" dirty="0"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Программа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духовно-нравственного 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развития,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 воспитания 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обучающихся</a:t>
                </a:r>
                <a:endParaRPr lang="ru-RU" sz="1200" u="sng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u="sng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</p:txBody>
          </p:sp>
          <p:sp>
            <p:nvSpPr>
              <p:cNvPr id="62495" name="AutoShape 8"/>
              <p:cNvSpPr>
                <a:spLocks noChangeArrowheads="1"/>
              </p:cNvSpPr>
              <p:nvPr/>
            </p:nvSpPr>
            <p:spPr bwMode="auto">
              <a:xfrm>
                <a:off x="1173" y="2590"/>
                <a:ext cx="371" cy="1132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CC">
                    <a:gamma/>
                    <a:shade val="60000"/>
                    <a:invGamma/>
                  </a:srgbClr>
                </a:prstShdw>
              </a:effectLst>
            </p:spPr>
            <p:txBody>
              <a:bodyPr vert="vert270" wrap="none" anchor="ctr"/>
              <a:lstStyle/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1400" u="sng" dirty="0"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Учебный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план</a:t>
                </a:r>
              </a:p>
              <a:p>
                <a:pPr marL="342900" indent="-342900"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ru-RU" sz="1200" u="sng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u="sng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</p:txBody>
          </p:sp>
          <p:sp>
            <p:nvSpPr>
              <p:cNvPr id="62496" name="AutoShape 8"/>
              <p:cNvSpPr>
                <a:spLocks noChangeArrowheads="1"/>
              </p:cNvSpPr>
              <p:nvPr/>
            </p:nvSpPr>
            <p:spPr bwMode="auto">
              <a:xfrm>
                <a:off x="1627" y="2590"/>
                <a:ext cx="460" cy="1132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CC">
                    <a:gamma/>
                    <a:shade val="60000"/>
                    <a:invGamma/>
                  </a:srgbClr>
                </a:prstShdw>
              </a:effectLst>
            </p:spPr>
            <p:txBody>
              <a:bodyPr vert="vert270" wrap="none" anchor="ctr"/>
              <a:lstStyle/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1400" u="sng" dirty="0"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Программа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формирования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УУД</a:t>
                </a:r>
              </a:p>
              <a:p>
                <a:pPr marL="342900" indent="-342900"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ru-RU" sz="1400" u="sng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u="sng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</p:txBody>
          </p:sp>
          <p:sp>
            <p:nvSpPr>
              <p:cNvPr id="62497" name="AutoShape 8"/>
              <p:cNvSpPr>
                <a:spLocks noChangeArrowheads="1"/>
              </p:cNvSpPr>
              <p:nvPr/>
            </p:nvSpPr>
            <p:spPr bwMode="auto">
              <a:xfrm>
                <a:off x="89" y="2590"/>
                <a:ext cx="405" cy="1132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CC">
                    <a:gamma/>
                    <a:shade val="60000"/>
                    <a:invGamma/>
                  </a:srgbClr>
                </a:prstShdw>
              </a:effectLst>
            </p:spPr>
            <p:txBody>
              <a:bodyPr vert="vert270" wrap="none" anchor="ctr"/>
              <a:lstStyle/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1400" u="sng" dirty="0"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Пояснительная 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записка</a:t>
                </a:r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ru-RU" sz="1400" u="sng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u="sng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</p:txBody>
          </p:sp>
          <p:sp>
            <p:nvSpPr>
              <p:cNvPr id="62498" name="AutoShape 8"/>
              <p:cNvSpPr>
                <a:spLocks noChangeArrowheads="1"/>
              </p:cNvSpPr>
              <p:nvPr/>
            </p:nvSpPr>
            <p:spPr bwMode="auto">
              <a:xfrm>
                <a:off x="2170" y="2590"/>
                <a:ext cx="554" cy="1132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CC">
                    <a:gamma/>
                    <a:shade val="60000"/>
                    <a:invGamma/>
                  </a:srgbClr>
                </a:prstShdw>
              </a:effectLst>
            </p:spPr>
            <p:txBody>
              <a:bodyPr vert="vert270" wrap="none" anchor="ctr"/>
              <a:lstStyle/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1400" u="sng" dirty="0"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Программы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отдельных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учебных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предметов</a:t>
                </a:r>
                <a:endParaRPr lang="ru-RU" sz="1400" u="sng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u="sng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</p:txBody>
          </p:sp>
          <p:sp>
            <p:nvSpPr>
              <p:cNvPr id="62499" name="AutoShape 8"/>
              <p:cNvSpPr>
                <a:spLocks noChangeArrowheads="1"/>
              </p:cNvSpPr>
              <p:nvPr/>
            </p:nvSpPr>
            <p:spPr bwMode="auto">
              <a:xfrm>
                <a:off x="4122" y="2590"/>
                <a:ext cx="368" cy="1132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CC">
                    <a:gamma/>
                    <a:shade val="60000"/>
                    <a:invGamma/>
                  </a:srgbClr>
                </a:prstShdw>
              </a:effectLst>
            </p:spPr>
            <p:txBody>
              <a:bodyPr vert="vert270" wrap="none" anchor="ctr"/>
              <a:lstStyle/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1400" u="sng" dirty="0"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Программа 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коррекционной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работы</a:t>
                </a:r>
              </a:p>
              <a:p>
                <a:pPr marL="342900" indent="-342900"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ru-RU" sz="1400" u="sng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u="sng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</p:txBody>
          </p:sp>
          <p:sp>
            <p:nvSpPr>
              <p:cNvPr id="62510" name="AutoShape 8"/>
              <p:cNvSpPr>
                <a:spLocks noChangeArrowheads="1"/>
              </p:cNvSpPr>
              <p:nvPr/>
            </p:nvSpPr>
            <p:spPr bwMode="auto">
              <a:xfrm>
                <a:off x="4575" y="2570"/>
                <a:ext cx="551" cy="1148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CC">
                    <a:gamma/>
                    <a:shade val="60000"/>
                    <a:invGamma/>
                  </a:srgbClr>
                </a:prstShdw>
              </a:effectLst>
            </p:spPr>
            <p:txBody>
              <a:bodyPr vert="vert270" wrap="none" anchor="ctr"/>
              <a:lstStyle/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1400" u="sng" dirty="0"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Система оценки 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достижения 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планируемых 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результатов обучения</a:t>
                </a:r>
                <a:endParaRPr lang="ru-RU" sz="1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u="sng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</p:txBody>
          </p:sp>
          <p:sp>
            <p:nvSpPr>
              <p:cNvPr id="25" name="AutoShape 8"/>
              <p:cNvSpPr>
                <a:spLocks noChangeArrowheads="1"/>
              </p:cNvSpPr>
              <p:nvPr/>
            </p:nvSpPr>
            <p:spPr bwMode="auto">
              <a:xfrm>
                <a:off x="588" y="2590"/>
                <a:ext cx="495" cy="1132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CC">
                    <a:gamma/>
                    <a:shade val="60000"/>
                    <a:invGamma/>
                  </a:srgbClr>
                </a:prstShdw>
              </a:effectLst>
            </p:spPr>
            <p:txBody>
              <a:bodyPr vert="vert270" wrap="none" anchor="ctr"/>
              <a:lstStyle/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1400" u="sng" dirty="0"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dirty="0"/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endParaRPr lang="ru-RU" sz="1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Планируемые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результаты </a:t>
                </a:r>
              </a:p>
              <a:p>
                <a:pPr marL="342900" indent="-342900" algn="ctr">
                  <a:defRPr/>
                </a:pPr>
                <a:r>
                  <a:rPr lang="ru-RU" sz="1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освоения ОП</a:t>
                </a:r>
              </a:p>
              <a:p>
                <a:pPr marL="342900" indent="-342900"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ru-RU" sz="1400" u="sng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u="sng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  <a:p>
                <a:pPr marL="342900" indent="-342900" algn="ctr">
                  <a:lnSpc>
                    <a:spcPct val="7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  <a:defRPr/>
                </a:pPr>
                <a:endParaRPr lang="ru-RU" sz="2000" dirty="0">
                  <a:latin typeface="Arial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28" y="2619"/>
                <a:ext cx="627" cy="990"/>
              </a:xfrm>
              <a:prstGeom prst="rect">
                <a:avLst/>
              </a:prstGeom>
              <a:noFill/>
            </p:spPr>
            <p:txBody>
              <a:bodyPr vert="vert270">
                <a:spAutoFit/>
              </a:bodyPr>
              <a:lstStyle/>
              <a:p>
                <a:pPr>
                  <a:defRPr/>
                </a:pPr>
                <a:r>
                  <a:rPr lang="ru-RU" sz="1200" dirty="0"/>
                  <a:t>Программа</a:t>
                </a:r>
              </a:p>
              <a:p>
                <a:pPr>
                  <a:defRPr/>
                </a:pPr>
                <a:r>
                  <a:rPr lang="ru-RU" sz="1200" dirty="0"/>
                  <a:t> формирования культуры здорового и безопасного образа жизни</a:t>
                </a:r>
              </a:p>
            </p:txBody>
          </p:sp>
          <p:sp>
            <p:nvSpPr>
              <p:cNvPr id="10259" name="AutoShape 27"/>
              <p:cNvSpPr>
                <a:spLocks noChangeArrowheads="1"/>
              </p:cNvSpPr>
              <p:nvPr/>
            </p:nvSpPr>
            <p:spPr bwMode="auto">
              <a:xfrm rot="5400000">
                <a:off x="1145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0260" name="AutoShape 27"/>
              <p:cNvSpPr>
                <a:spLocks noChangeArrowheads="1"/>
              </p:cNvSpPr>
              <p:nvPr/>
            </p:nvSpPr>
            <p:spPr bwMode="auto">
              <a:xfrm rot="5400000">
                <a:off x="1644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0261" name="AutoShape 27"/>
              <p:cNvSpPr>
                <a:spLocks noChangeArrowheads="1"/>
              </p:cNvSpPr>
              <p:nvPr/>
            </p:nvSpPr>
            <p:spPr bwMode="auto">
              <a:xfrm rot="5400000">
                <a:off x="2188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0262" name="AutoShape 27"/>
              <p:cNvSpPr>
                <a:spLocks noChangeArrowheads="1"/>
              </p:cNvSpPr>
              <p:nvPr/>
            </p:nvSpPr>
            <p:spPr bwMode="auto">
              <a:xfrm rot="5400000">
                <a:off x="2823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0263" name="AutoShape 27"/>
              <p:cNvSpPr>
                <a:spLocks noChangeArrowheads="1"/>
              </p:cNvSpPr>
              <p:nvPr/>
            </p:nvSpPr>
            <p:spPr bwMode="auto">
              <a:xfrm rot="5400000">
                <a:off x="3458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0264" name="AutoShape 27"/>
              <p:cNvSpPr>
                <a:spLocks noChangeArrowheads="1"/>
              </p:cNvSpPr>
              <p:nvPr/>
            </p:nvSpPr>
            <p:spPr bwMode="auto">
              <a:xfrm rot="5400000">
                <a:off x="4048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0265" name="AutoShape 27"/>
              <p:cNvSpPr>
                <a:spLocks noChangeArrowheads="1"/>
              </p:cNvSpPr>
              <p:nvPr/>
            </p:nvSpPr>
            <p:spPr bwMode="auto">
              <a:xfrm rot="5400000">
                <a:off x="4592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0266" name="AutoShape 27"/>
              <p:cNvSpPr>
                <a:spLocks noChangeArrowheads="1"/>
              </p:cNvSpPr>
              <p:nvPr/>
            </p:nvSpPr>
            <p:spPr bwMode="auto">
              <a:xfrm rot="5400000">
                <a:off x="601" y="2035"/>
                <a:ext cx="453" cy="250"/>
              </a:xfrm>
              <a:custGeom>
                <a:avLst/>
                <a:gdLst>
                  <a:gd name="T0" fmla="*/ 9 w 21600"/>
                  <a:gd name="T1" fmla="*/ 0 h 21600"/>
                  <a:gd name="T2" fmla="*/ 0 w 21600"/>
                  <a:gd name="T3" fmla="*/ 0 h 21600"/>
                  <a:gd name="T4" fmla="*/ 9 w 21600"/>
                  <a:gd name="T5" fmla="*/ 0 h 21600"/>
                  <a:gd name="T6" fmla="*/ 9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85 w 21600"/>
                  <a:gd name="T13" fmla="*/ 5443 h 21600"/>
                  <a:gd name="T14" fmla="*/ 18882 w 21600"/>
                  <a:gd name="T15" fmla="*/ 161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1512</Words>
  <Application>Microsoft Office PowerPoint</Application>
  <PresentationFormat>Экран (4:3)</PresentationFormat>
  <Paragraphs>605</Paragraphs>
  <Slides>21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Wingdings</vt:lpstr>
      <vt:lpstr>Verdana</vt:lpstr>
      <vt:lpstr>Tahoma</vt:lpstr>
      <vt:lpstr>Arial Narrow</vt:lpstr>
      <vt:lpstr>Calibri</vt:lpstr>
      <vt:lpstr>Оформление по умолчанию</vt:lpstr>
      <vt:lpstr>Слайд 1</vt:lpstr>
      <vt:lpstr>Приоритеты образовательной политики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Kondrashova</dc:creator>
  <cp:lastModifiedBy>Жанна</cp:lastModifiedBy>
  <cp:revision>70</cp:revision>
  <dcterms:created xsi:type="dcterms:W3CDTF">2009-01-27T12:23:48Z</dcterms:created>
  <dcterms:modified xsi:type="dcterms:W3CDTF">2018-03-24T20:58:16Z</dcterms:modified>
</cp:coreProperties>
</file>